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718" r:id="rId2"/>
    <p:sldId id="753" r:id="rId3"/>
    <p:sldId id="851" r:id="rId4"/>
    <p:sldId id="764" r:id="rId5"/>
    <p:sldId id="835" r:id="rId6"/>
    <p:sldId id="837" r:id="rId7"/>
    <p:sldId id="795" r:id="rId8"/>
    <p:sldId id="765" r:id="rId9"/>
    <p:sldId id="756" r:id="rId10"/>
    <p:sldId id="758" r:id="rId11"/>
    <p:sldId id="767" r:id="rId12"/>
    <p:sldId id="787" r:id="rId13"/>
    <p:sldId id="789" r:id="rId14"/>
    <p:sldId id="768" r:id="rId15"/>
    <p:sldId id="782" r:id="rId16"/>
    <p:sldId id="849" r:id="rId17"/>
    <p:sldId id="781" r:id="rId18"/>
    <p:sldId id="786" r:id="rId19"/>
    <p:sldId id="780" r:id="rId20"/>
    <p:sldId id="769" r:id="rId21"/>
    <p:sldId id="770" r:id="rId22"/>
    <p:sldId id="778" r:id="rId23"/>
    <p:sldId id="749" r:id="rId24"/>
    <p:sldId id="688" r:id="rId25"/>
    <p:sldId id="754" r:id="rId26"/>
    <p:sldId id="735" r:id="rId27"/>
    <p:sldId id="737" r:id="rId28"/>
    <p:sldId id="736" r:id="rId29"/>
    <p:sldId id="738" r:id="rId30"/>
    <p:sldId id="739" r:id="rId31"/>
    <p:sldId id="763" r:id="rId32"/>
    <p:sldId id="750" r:id="rId33"/>
    <p:sldId id="740" r:id="rId34"/>
    <p:sldId id="741" r:id="rId35"/>
    <p:sldId id="742" r:id="rId36"/>
    <p:sldId id="744" r:id="rId37"/>
    <p:sldId id="745" r:id="rId38"/>
    <p:sldId id="746" r:id="rId39"/>
    <p:sldId id="748" r:id="rId40"/>
    <p:sldId id="766" r:id="rId41"/>
    <p:sldId id="774" r:id="rId42"/>
    <p:sldId id="792" r:id="rId43"/>
    <p:sldId id="793" r:id="rId44"/>
    <p:sldId id="775" r:id="rId45"/>
    <p:sldId id="833" r:id="rId46"/>
    <p:sldId id="834" r:id="rId47"/>
    <p:sldId id="832" r:id="rId48"/>
    <p:sldId id="840" r:id="rId49"/>
    <p:sldId id="841" r:id="rId50"/>
    <p:sldId id="761" r:id="rId51"/>
    <p:sldId id="729" r:id="rId52"/>
    <p:sldId id="675" r:id="rId53"/>
    <p:sldId id="723" r:id="rId54"/>
    <p:sldId id="725" r:id="rId55"/>
    <p:sldId id="706" r:id="rId56"/>
    <p:sldId id="709" r:id="rId57"/>
    <p:sldId id="710" r:id="rId58"/>
    <p:sldId id="712" r:id="rId59"/>
    <p:sldId id="726" r:id="rId60"/>
    <p:sldId id="728" r:id="rId61"/>
    <p:sldId id="772" r:id="rId62"/>
    <p:sldId id="788" r:id="rId63"/>
    <p:sldId id="836" r:id="rId64"/>
    <p:sldId id="799" r:id="rId65"/>
    <p:sldId id="819" r:id="rId66"/>
    <p:sldId id="821" r:id="rId67"/>
    <p:sldId id="790" r:id="rId68"/>
    <p:sldId id="779" r:id="rId69"/>
    <p:sldId id="794" r:id="rId70"/>
    <p:sldId id="796" r:id="rId71"/>
    <p:sldId id="814" r:id="rId72"/>
    <p:sldId id="822" r:id="rId73"/>
    <p:sldId id="831" r:id="rId74"/>
    <p:sldId id="797" r:id="rId75"/>
    <p:sldId id="839" r:id="rId76"/>
    <p:sldId id="838" r:id="rId77"/>
    <p:sldId id="784" r:id="rId78"/>
    <p:sldId id="785" r:id="rId79"/>
    <p:sldId id="802" r:id="rId80"/>
    <p:sldId id="804" r:id="rId81"/>
    <p:sldId id="801" r:id="rId82"/>
    <p:sldId id="809" r:id="rId83"/>
    <p:sldId id="805" r:id="rId84"/>
    <p:sldId id="800" r:id="rId85"/>
    <p:sldId id="813" r:id="rId86"/>
    <p:sldId id="806" r:id="rId87"/>
    <p:sldId id="807" r:id="rId88"/>
    <p:sldId id="808" r:id="rId89"/>
    <p:sldId id="810" r:id="rId90"/>
    <p:sldId id="812" r:id="rId91"/>
    <p:sldId id="817" r:id="rId92"/>
    <p:sldId id="827" r:id="rId93"/>
    <p:sldId id="828" r:id="rId94"/>
    <p:sldId id="829" r:id="rId95"/>
    <p:sldId id="830" r:id="rId96"/>
    <p:sldId id="823" r:id="rId97"/>
    <p:sldId id="824" r:id="rId98"/>
    <p:sldId id="842" r:id="rId99"/>
    <p:sldId id="845" r:id="rId100"/>
    <p:sldId id="825" r:id="rId101"/>
    <p:sldId id="826" r:id="rId102"/>
    <p:sldId id="844" r:id="rId103"/>
    <p:sldId id="846" r:id="rId104"/>
    <p:sldId id="847" r:id="rId105"/>
    <p:sldId id="843" r:id="rId106"/>
    <p:sldId id="848" r:id="rId107"/>
    <p:sldId id="731" r:id="rId108"/>
    <p:sldId id="850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534D1-5B48-49E9-A024-C5EAE54CADD0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BAC-B083-4D6F-9402-80E985106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17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B8560-71DB-C205-0597-9E74D487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508CB-7802-0DBB-737F-70F5E177F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7EB01-FD23-B86F-0762-7219B977D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D3EDC-B63D-94C8-9239-274879E29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4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75FB-2532-7444-6460-35676A6C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B6A49-F294-7D61-59A7-47504DBA4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16BCF-9200-FCF8-BC31-C0DC31DA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FC5D2-7526-86E9-3AF5-DD5E6539F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52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E963-936D-0686-3ED6-9544AB65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B9D47-CFE9-8335-3DAE-0DE1F973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18163-9C5F-0EBA-C03F-6164724F3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C91B6-9D71-7DC9-6E17-6120F8741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2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7E578-3355-2245-627B-3F792E7B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A74B-9B69-677A-E49E-3005D8EE7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CFAAF-3B3B-417E-381C-F3F180C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53A36-ACC8-604B-BA27-8073288A5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49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C4FB-FEF6-2A1B-3021-665C8D97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852D-E494-1DDB-7513-582559668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D9056-35C9-E817-0A8B-7E9C64406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ACD1-7FD9-BA95-3B94-AB326CA33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98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96DBB-E52F-E56E-CF2F-6047CC4F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51EC-4CA5-8837-9303-4E5B6247E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290A-A15C-6D99-1A21-82A4B312F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BB76-8E70-7FD4-95A4-3F704422A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31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EE027-18C7-30C4-2B24-820F876F4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04C3B-389F-0859-ADC1-312432C65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AC131-DF76-7CA5-0476-925349FB5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15CF-E1ED-C5FE-115B-0BB8D3181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60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70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C7DCB-BEFA-95AB-BD28-CB4573A7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96C50-6892-76BD-236A-5FCC14533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DBB48-60E5-C08D-24E0-02EAC022C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F2286-68E9-FCF8-E181-E20877671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98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32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05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7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9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47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23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7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0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57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43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734B-AC59-6B2C-9041-40370BEC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64006-6B93-D0AC-BD1E-90A71723E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5AA25-60F3-E8E5-2F41-81C262FF7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29553-5BF6-BCE1-07E1-DA0436FE2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663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18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0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69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70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A010-4279-4924-A752-7FB44422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6C045-5A11-27A8-6A57-22BCECB17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EE0BF-6F34-8CB8-4999-6BEEDF057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C6462-06DD-45A5-8819-19A8A3A3B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4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0E80-5BA7-FE36-ECF6-4DB0463A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DDB68-531F-ACED-C3CC-3271FB80E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AE68-41A5-8121-850E-167856675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60E86-A25F-FFEB-17D4-8188F73BF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0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8C96E-185A-6DB9-6378-314502EF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F47271-45E0-B96A-860D-B43A48405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DF76B-E3AF-9ABB-6C4C-EE01EF750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BD5F-B83A-FF45-4C17-8188AA9DD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56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4643-9719-3317-9F52-668C3375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8FFBC-9D83-5878-AE9D-E229B9B9B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67E90-59DD-37E8-12B2-9DE556250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7E1CE-F4CD-2F9C-3428-11D74CB5D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95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86A82-594E-C481-B531-3CB41211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D980B-D0EC-2DBC-CE26-85665D1E2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24353-0718-65FD-B1C4-282236038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DBE3D-E830-9965-F87E-F7E7E0AEF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46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59B3-32FD-B5C1-A14C-AF0C6D18B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FEC36-F4A2-7C0C-C027-0904909A1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2F8C7-4885-9C21-80F6-7EF08D192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B0F1-48C1-960D-27B2-21395C097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2810B-E9D8-0840-C306-362D6607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B4362-666B-EBFB-1F1D-3CCC9C107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FDBD7-7328-B196-3781-9A973E5D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7E5C1-94C9-FA6F-3177-865DEAC07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90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1BEB4-2EAB-6814-04E8-7C55862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67870-402C-FC0B-48C8-CDCE6FD00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DBC5C-C9EC-346A-9A10-D0D341ADA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9E2EB-96C2-F82B-A184-F0A7D3B88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29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C9F5-8B02-C85C-5372-77FFBB525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88797-8AA9-2924-16E9-0FDD9679D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362AF-C86A-5C73-3975-E8D1B753C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06106-4613-D25C-EB20-ECD4017D0F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35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0534C-E413-A9CB-6CD9-5B5313664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11120-8557-A8AD-ED08-E4E4C0D84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ADC99-204E-D9CE-5FB4-39601F2CF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069FF-C894-C3DA-DB58-47C89F3A4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89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265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33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2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4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19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49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91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77203-0E30-6E95-6F3A-50D18572E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4BBDF-63C6-3438-DBE2-4FBCE9C4A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C7633-9B6C-395B-D1ED-DE12F330F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CCF3A-7636-D252-C57B-FF2503E15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230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610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906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756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11BC-BCB1-097B-C7ED-4486CFD6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CC407-9A84-FF1D-862E-A0062605A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97CAA-F227-7BF9-1FCE-2C03B142C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C72D1-EEAD-F545-E8D2-F844E65F3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29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DCE59-EECD-5572-FE06-AD8603C5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FE1EA-E461-B2D0-DE92-AFCF66F7A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0DE49-E7A7-2447-2545-CBDCBEF42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D0FF-F0B1-6BA3-E871-840261CF9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431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6228-0A45-4BAB-199F-98E858D5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7896D-BB01-E0AF-3566-2D3AC4E6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0D7AC-48DF-B5F1-8AAF-2D015F3D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E7F7-60AD-9C4F-26E0-670A48C5A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96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1D35-CD5C-3D9A-9D91-B442FE2B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89C85-9712-43D5-A2B9-2E3263E80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3E825-6467-3A2F-5397-9EB1C920F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E87C-20B6-F281-4B46-0492557BD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88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F82A1-CF08-CFDA-3372-00F06515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89A10-247E-30FF-7CBC-5C8363949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8EF68-AA44-6309-DC2D-83A597D73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B4D84-F673-A0A8-E9A1-039E792ED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64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D09B-165E-48F8-4ED5-1AF840803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CB1D3-F265-2B33-6F75-ADF3C776D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C01ED-B2D5-7E9C-0EB8-19D11480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5F882-9919-B7B8-C2DA-B5921C58B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682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1A760-4A06-3C16-03BF-D8E49E15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B5260-750A-DAFC-1C21-AAA48F3D6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7D3A-943A-EF71-FE80-2FFBAF04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CD620-8216-976F-826F-546C2B3FA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0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2D64-405A-9870-AAB8-C6225AE6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A7516-BC16-D9AB-D255-784E23BED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11175-965B-17AA-1F52-3C72CE100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D00CE-8DBA-276C-0B99-342ABD3C3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42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4A3A-5ED4-EA05-9CF0-98974EA4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2CA71-72CE-E550-8EF6-2A83FDF67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634E4-B4A4-1596-0933-72A453B2E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5721-1E6A-0703-E471-F586FD11B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19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88C4-37E3-6269-18F5-58F58590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C7F8C-D595-5633-105A-A677E6BA5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3CA58-BAD9-2095-241C-C486F1F27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3B20C-B7D3-7A9F-02A1-3F2BF7198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4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2B68-F1A9-28BF-1EF2-974B7F7F8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32546-CE35-4579-181C-741E3126F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88522-E382-9F68-BCEF-62E305E1C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03E8B-F884-A529-9FB8-937B6EA05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40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5F8A1-B791-693A-5F3D-9DD7CADD9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1A985-C179-1AC6-400B-6E10D5C33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BDD36-7ED4-CB38-8C90-BC052C12C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06566-B257-0EDB-33A6-AA964BDC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332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E624-28CF-AA28-F3A9-27D4C73A8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26103-52E0-96E7-C0CA-D09211017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083DF-6452-4A10-95D3-993098C8F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52735-56DF-646F-D053-03A70DC19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667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8A3E-D58F-9A2F-F28F-8C73A4D9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E77DD-11CE-8693-C4C6-779B950DE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C0FBB-2868-CD6F-9AE0-9427D85C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5EDA-CF89-ED2B-8EF5-78AD2E84A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32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2E6A7-7551-9916-E6D7-BFD6EFF28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4D0A6-A20A-C07E-4642-B50DCC26E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4DF7E-A714-0EBA-4885-BEF512D4C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AD4D9-CDD2-2F4A-04A2-8747F877C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135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4BDCF-701B-14C2-AC78-7F842F37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34FD9-935C-9134-D70D-C84B669F4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703CD-1DCF-3047-956A-6BEEFC9EF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2EE1-14CC-9C48-4CB4-0B1486CB7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884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75C49-A18B-ACF3-A907-E610876F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DE7F5-53A4-D9C2-5E78-3B403344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BDFCF-B52D-FCAC-4123-33BA413F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B62B7-265A-2B9F-705B-EC0A99C3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243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00C0E-7F49-B200-DC89-6A2E060A8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4455A-C43F-92B2-99A0-16683FD1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B751C-1FE3-B3AC-6B67-714B5819B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2A81B-F8A8-E6F7-2D51-36A7CBCC7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19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B776-13B6-B6B4-C4C0-819442A9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9E57C-06F5-46CE-1428-B435F6C5D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28338-FBED-843D-2006-E1185D74E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BAB76-0D2A-83D7-8CFA-67128F491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681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6D3C-D1B6-DBF8-D685-72DB9E66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A8899-F15F-4D27-BBFE-8EC43EB2B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DC9EF-F0B6-C305-88DE-B23FEDD00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5588-131B-EDF2-06D3-AC79ADAD6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71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7CA9-BA17-DD61-5666-C0091F62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B1117-6E7B-8A9E-5567-3E1258ED9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F05AC-3832-2BF7-2D11-5D638EBA1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0C38-2947-4065-4AF5-2AB95285E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10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A94F-C87F-DEA3-F02B-6AC166A42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10FF6-E7D6-239E-A83B-16DB3FCCD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DC883-16A2-4902-46CF-5BA295C18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0326E-EB72-117E-4078-C6C9B2B7A7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67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BF3E-2509-16CB-9626-F040E9C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CFCA-502D-5E97-C08E-860E63ECB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B52A3-7EC4-7283-1C07-F0940394A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6120-EDC9-A54C-BFB5-BB92DD47A4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14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493B-A53A-CBB4-3C20-3C1DAF7A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6B988-62C9-ABD8-8104-116BA20A4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186F9-D6A1-C632-3E08-4C7644778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7AB76-3F49-38B9-62CB-C5B91E856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100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D1405-B011-8C00-51A9-C8E59972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9DF45-896F-E3C4-B341-3C12B7669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416F3-CFB9-5EE9-6E93-5AB94B3A2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C9210-686D-D52D-6C32-7F001369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619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B6C4-068B-6CFB-1D71-1DF65E4C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C955D-EF2D-C09A-F028-1F51D4ACE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E28C2-0BDE-6C0A-7616-951F1BCC4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A6EA-1EC4-E4C7-DD5A-4A3720F37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61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84672-F5C0-D423-1A24-7CE44975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0806A-1E9E-D4C6-5B2B-4C11CF42A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A6B53-A637-007A-584D-B0302DC7D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F510-368F-72C7-4CEC-E70340417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79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01FCD-5B4D-C9D9-3140-53471390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F3F55-9A8D-7187-38B2-786F8A350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44B1C-5CDA-9945-C944-9DDB43CD4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DA69-6488-85EF-3305-6FAFCEDF0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20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7369-F2B9-D5FE-3B4C-87C909234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4C7B9-AA84-6111-2139-681DC2A6B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B9529-24CD-A967-FBAA-5589BCECE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BEEC3-B329-84B4-7AC1-DFFAE8C32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6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7B176-0719-23B5-F766-5DB32C1D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8ECC7-E776-657C-632A-672C978EF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E16A4C-FA05-7FF6-6A6D-E0C7AD035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36E46-A9EE-F179-1923-78E81C301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0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E7B6-E7B3-101B-7C6C-5B5B7751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A6CAB-D3F8-FDEE-EA28-2878063BF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73EB4-E6B0-9054-78CB-485A5FACF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EA3D2-AA0C-B2F3-B284-E36F21251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650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870B2-0013-4753-CE98-E68F34C2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3C1BC-C122-E90E-619E-EE3BE8581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50100-E5BF-CE5C-A2BA-4333BBB45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75E7-91C8-301A-F418-01D51C00E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81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97DF-DCF0-E8C0-5D53-3F8DB92E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15C4D-6B45-BF7B-0307-509A1ACE5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FF4FF-5AC1-2497-7F37-298EF7C91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7CCEB-E54B-D938-8E05-EE4CE1321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115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28DE-771C-AC9C-DD08-7101ED891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9AE27-2C9A-2FD3-B55B-0EF59D58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BC89B-952E-C1E1-6CD5-423BB16F9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3F8FF-8B9A-D3A3-7BF6-9A64C0C57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21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45FD-FD13-5E40-4EB8-374A1EA2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E5A99-827D-A612-107B-B6B756890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F3E0D-D625-3801-6576-9689C1B57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A7B53-DD4C-F691-736D-7F764EEEC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023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52BF9-5B73-7C2D-A80E-67C4AD31E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5433F-076E-B7B9-677F-841CEB837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E368C-7A71-D498-0DD5-524C9BE88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593A-D3B2-FFCF-587D-33046A773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995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61FD2-03E0-4412-F85C-A934F39F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102E4-3936-78A3-3E51-6F064653B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99EA1-6A9C-0DE3-9C3F-D6FF0273C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02A55-4BF5-B730-F7FE-56286C61F4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450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30DD1-4A05-211A-C0D2-15A41F05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F1D32-CB9A-F22C-02E7-F711046AF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B321C-DC41-299F-9703-47A0305F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64765-F594-02BA-9A73-B4EDFFF769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173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BB93B-CEBD-C2BC-08CD-53A79AF95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25065-8CD3-E1FF-67CE-9D1087B73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BE325-D200-7A54-C404-0B2A48EF7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D367F-0FD2-F3D3-E39F-264C0C4FF1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714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1C16A-ADAD-9D16-B160-057F5F71E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5891E-CE1A-62D0-5AE1-5FF891871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8300C-8F01-08B0-3D91-0579959E9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1E25-D805-482B-5CE4-F390311FE8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0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FE69-A745-70B9-4F2A-C97ACD85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DB8D3-D5D6-842C-B9C9-E2EA999F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59537-264C-7230-4C1B-7F09F5020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52B4-A2A9-7D1F-CDEC-CBC7EDB704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91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20FF9-35E0-9450-59E6-247656F94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71895-933A-831C-24B4-73FC40B78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4BA1E-F60A-9AE8-56D5-B3F5E2AE6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734C0-626A-6990-31E7-99677E70C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76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93B67-48CD-A21C-A167-7614227BF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A4F9A-5685-C6B3-8EFB-C21E58172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5BE101-124E-BA0B-A550-9510BC267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B6900-F063-7377-174D-B1F899F42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595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C7170-0B5D-13D8-F89F-E5161098E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0D99CE-1F31-88F8-0153-B026AA4C4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94AF5-C262-7F9F-2AF9-04DFABF5F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1F53F-0BC1-3E16-6306-650B27E962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859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C8DD9-CFEA-1D7C-AE55-3BCBD9E38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8D4AD-1C7D-D57A-0699-3054FF210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41BCD9-507D-8906-7EA5-C1A9B5DE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A57D4-B710-CD02-996C-837064F35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5399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9B0F-2FE1-5CD6-8040-4A249168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3E9AF-626F-1C49-732E-7BA8D100C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44E40-CBDC-463C-A8A7-F22A3808B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C725C-8E3B-C80C-F6E5-5C210C049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602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83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ED2F9-E600-EA8C-91AC-7330E90AE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3D397-C5B8-9F03-01EA-816228F03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50EED-43AA-CDC6-FA10-8882D6475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14F4-C420-7AAA-A23A-194FF202D8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9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BF2D-41FA-4DC4-ACC3-8DBE09B5C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3E280-A648-496F-85AA-9A66AAFBB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1F5B-8D44-4C83-9847-9551BDB9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3EC5-9432-4A66-9E64-E003554D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60A7-E873-4AE3-A514-E4BB65FC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79D8-3828-4F5E-A0BB-AE8F18A2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49175-8BA9-4D53-9A50-714757279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669A9-F519-4FA9-87F2-1A347FB6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528B-FA2D-4D43-8A7A-88991C0E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180F-7D0D-482B-8460-366B4570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92452-B6BA-4A34-9679-D34A2491E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9B900-A9C9-4E80-B0A6-A832725EC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F2A1-3E26-417B-A42B-3427FF81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7A0C-4E40-41D0-87DD-C9D85960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10001-2CEE-4F16-93B6-4F0DBBE7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63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98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F54C-82AC-4275-8221-D46FC266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4F01-9014-47D8-8412-C244B62E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CB737-AC34-448C-98C8-898605FA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E056-A155-42C1-99FF-43666877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04B6-2335-4095-8B32-5F546DC6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2810-4E61-4DB3-B18D-C9651617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02EFD-6306-4EE5-A93E-C3B3D39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911E-21ED-48DB-87D1-BAEBD3DE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8AC4B-FA15-4C3B-8886-15F84DD5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26E0-E09D-46FC-99D1-733DF58D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5468-6E3C-464D-A6F9-9A5E61BD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0FFA-BA3D-4026-B5EE-95A00E43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18753-9280-4B68-B1BA-6C5B41A53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AF946-8BD2-4E05-B886-1FBA90C0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ECCFF-AF08-450A-8E24-1D390154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7094-F2F0-4A8D-A5C3-D80BC46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D42C-20FB-433D-B2FA-15722CF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6BDB4-437B-4186-8704-EDB6B55F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20E-37E7-4857-AB8D-67948CF3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63DCC-87D5-46CD-B027-BA49CC6B1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33A01-0D20-4787-9FA8-283275AB4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574D2-843D-4F2D-AF16-E7E1F35B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4638-A973-4BE2-AA0D-66B04C9B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6A5EE-6F5E-4133-B608-A36D2C04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0394-55C9-4C4A-93DB-AAA9493A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A156-2986-4ABD-88EB-80463BB8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26ACC-44A1-415B-AB92-2445AC79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5FF18-7690-4BEF-A85B-1A8FDA43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0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4E047-CF1F-417C-929D-18F84456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A4F07-AD23-4E5E-9D5E-A87F2D58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53E95-DB56-411B-BBAF-EB0EAFEE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955A-B592-4DB6-A7B5-B68170C5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1CCC-97B2-4BF2-8369-40860ECB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F55B1-BF41-4C84-B04F-06D900AC3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F8CC-17EE-455F-8D16-116AB173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BF062-FCFC-4AB6-9E1B-1BFB8D9B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17FCE-EFD7-4175-A763-32BF3DBC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4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326B-82FA-4368-92A0-C51E5CC7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04CE4-5C9C-4E2A-9970-F159A60B7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66A65-F884-4AEB-B19D-2497ADCFC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AC10-F420-471E-84BC-C7B24E22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7FE1D-5DF8-4727-A7F1-8BCA4EDE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22EEE-ACB0-49BB-9812-5ADB795B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6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FB1D0-F1BF-42CA-83CA-B3568E5E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3485-E4D3-4F57-A46D-C56DED0FC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6D78-2DED-4113-B1CF-35F31813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83D5-83EE-4A48-BB2E-1FC30CD8E44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7174D-3533-4CD4-AD63-7B08E0402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482C-E75C-4391-BC8F-CC472108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The-index-factory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composite-indexes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Guidelines-to-choose-an-index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pinecone.io/learn/series/faiss/composite-indexes/" TargetMode="External"/><Relationship Id="rId4" Type="http://schemas.openxmlformats.org/officeDocument/2006/relationships/image" Target="../media/image6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Faiss-indexes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facebookresearch/faiss/wiki/MetricType-and-distances" TargetMode="External"/><Relationship Id="rId4" Type="http://schemas.openxmlformats.org/officeDocument/2006/relationships/hyperlink" Target="https://scikit-learn.org/stable/modules/generated/sklearn.metrics.pairwise.distance_metrics.html#sklearn.metrics.pairwise.distance_metrics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6.0982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1099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511.00628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.cmu.edu/pub_files/pub1/moore_andrew_1991_1/moore_andrew_1991_1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K-d_tree" TargetMode="External"/><Relationship Id="rId4" Type="http://schemas.openxmlformats.org/officeDocument/2006/relationships/hyperlink" Target="https://www.manning.com/books/advanced-algorithms-and-data-structur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ub.towardsai.net/advanced-rag-techniques-an-illustrated-overview-04d193d8fec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s://fbellelli.com/posts/2021-07-08-the-fascinating-world-of-voronoi-diagrams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skoltech.ru/app/data/uploads/sites/25/2014/12/TPAMI14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products/ai-services/ai-search/?ef_id=_k_Cj0KCQjw0qTCBhCmARIsAAj8C4bWYP5bJ_q2egFsGNg1jOm-_5rCYbSmeVkqoC5BaTI--gmRA743Cb8aAqNCEALw_wcB_k_&amp;OCID=AIDcmm5edswduu_SEM__k_Cj0KCQjw0qTCBhCmARIsAAj8C4bWYP5bJ_q2egFsGNg1jOm-_5rCYbSmeVkqoC5BaTI--gmRA743Cb8aAqNCEALw_wcB_k_&amp;gad_source=1&amp;gad_campaignid=21496728177&amp;gbraid=0AAAAADcJh_tZAjLmwL75PLHE3fkQJ61Xs&amp;gclid=Cj0KCQjw0qTCBhCmARIsAAj8C4bWYP5bJ_q2egFsGNg1jOm-_5rCYbSmeVkqoC5BaTI--gmRA743Cb8aAqNCEALw_wcB" TargetMode="External"/><Relationship Id="rId3" Type="http://schemas.openxmlformats.org/officeDocument/2006/relationships/hyperlink" Target="https://www.pinecone.io/" TargetMode="External"/><Relationship Id="rId7" Type="http://schemas.openxmlformats.org/officeDocument/2006/relationships/hyperlink" Target="https://aws.amazon.com/what-is/elasticsearc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eaviate.io/" TargetMode="External"/><Relationship Id="rId5" Type="http://schemas.openxmlformats.org/officeDocument/2006/relationships/hyperlink" Target="https://www.trychroma.com/" TargetMode="External"/><Relationship Id="rId4" Type="http://schemas.openxmlformats.org/officeDocument/2006/relationships/hyperlink" Target="https://milvus.io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research/faiss/wiki/The-index-factory" TargetMode="External"/><Relationship Id="rId3" Type="http://schemas.openxmlformats.org/officeDocument/2006/relationships/hyperlink" Target="https://github.com/spotify/annoy" TargetMode="External"/><Relationship Id="rId7" Type="http://schemas.openxmlformats.org/officeDocument/2006/relationships/hyperlink" Target="https://opensearch.org/platform/vector-engine/?utm_source=google&amp;utm_medium=paid-search&amp;utm_campaign=opensearch-vector&amp;utm_term=opensearch-vector-db-search-os&amp;utm_content=opensearch-vector-db-search-os-rsa&amp;gad_source=1&amp;gad_campaignid=22587674346&amp;gbraid=0AAAAAD2R-lqiwK3OD-kJs-F-97uO-uEQj&amp;gclid=CjwKCAjw4K3DBhBqEiwAYtG_9HyX76OHqKTBSCDfdcZxwqAqdPMpO20YyOv6jfMzo5B1iOeimSJOIxoCzDwQAvD_Bw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espa.ai/" TargetMode="External"/><Relationship Id="rId5" Type="http://schemas.openxmlformats.org/officeDocument/2006/relationships/hyperlink" Target="https://github.com/vearch/gamma" TargetMode="External"/><Relationship Id="rId4" Type="http://schemas.openxmlformats.org/officeDocument/2006/relationships/hyperlink" Target="https://qdrant.tech/documentation/concepts/search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age.jst.go.jp/article/mta/6/1/6_2/_pdf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13/product-quantizer-tutorial-part-1/" TargetMode="External"/><Relationship Id="rId4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9.05195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22/product-quantizer-tutorial-part-2/" TargetMode="External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7/10/22/product-quantizer-tutorial-part-2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3/11/pami13opq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102.3828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zilliz.com/learn/pg-based-anns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mall-world_network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306437913001300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15721.courses.cs.cmu.edu/spring2018/papers/08-oltpindexes1/pugh-skiplists-cacm1990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636650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Efficient Similarity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522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2317F-F47E-4078-8A9E-272A9AB83B75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3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E5C-26FC-0635-F972-C05CE806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Flat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755634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D3CB-7254-11E0-C1C0-3AE18901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5ABB-05FC-1135-45E2-E9F7EAC1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01B3-28C1-A671-0D7E-3010A94026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6"/>
            <a:ext cx="5690906" cy="5349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dirty="0">
                <a:latin typeface="+mn-lt"/>
                <a:hlinkClick r:id="rId3"/>
              </a:rPr>
              <a:t>FAISS index factory </a:t>
            </a:r>
            <a:r>
              <a:rPr lang="en-US" dirty="0">
                <a:latin typeface="+mn-lt"/>
              </a:rPr>
              <a:t>simplifies creation of compound indices  </a:t>
            </a:r>
          </a:p>
          <a:p>
            <a:r>
              <a:rPr lang="en-US" dirty="0">
                <a:latin typeface="+mn-lt"/>
              </a:rPr>
              <a:t>FAISS allows a complex set of choices for compound indices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FD507C-11FC-8E0F-DBE1-E9196620B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98" y="221992"/>
            <a:ext cx="5779659" cy="65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175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D6EF-F065-3B19-BB5F-A15BBBCE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9785-A66B-6C3C-5999-C1EACAFA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476F-53FC-31F4-8617-114DBAB21D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7"/>
            <a:ext cx="11270795" cy="2474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construct effective compound indices?  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Be careful! Order maters for compound </a:t>
            </a:r>
            <a:r>
              <a:rPr lang="en-US" b="1" dirty="0" err="1">
                <a:solidFill>
                  <a:srgbClr val="FF0000"/>
                </a:solidFill>
                <a:latin typeface="+mn-lt"/>
              </a:rPr>
              <a:t>indicies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!</a:t>
            </a:r>
          </a:p>
          <a:p>
            <a:pPr lvl="1"/>
            <a:r>
              <a:rPr lang="en-US" dirty="0">
                <a:latin typeface="+mn-lt"/>
              </a:rPr>
              <a:t>Many permutations do not make sense, actually reducing </a:t>
            </a:r>
            <a:r>
              <a:rPr lang="en-US" dirty="0" err="1">
                <a:latin typeface="+mn-lt"/>
              </a:rPr>
              <a:t>perfomance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</a:rPr>
              <a:t>Concatenated indices must work from coarse to fine    </a:t>
            </a:r>
          </a:p>
          <a:p>
            <a:r>
              <a:rPr lang="en-US" dirty="0">
                <a:latin typeface="+mn-lt"/>
              </a:rPr>
              <a:t>Example of using FAISS index factory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EC363-AD43-1DAC-A28F-965E782CC1CB}"/>
              </a:ext>
            </a:extLst>
          </p:cNvPr>
          <p:cNvSpPr txBox="1"/>
          <p:nvPr/>
        </p:nvSpPr>
        <p:spPr>
          <a:xfrm>
            <a:off x="1087699" y="3552767"/>
            <a:ext cx="358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Dimension of 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/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 = </a:t>
                </a:r>
                <a:r>
                  <a:rPr lang="en-US" sz="2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index_factory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(128,"OPQ32_64,IMI2x8, PQ32x8")</a:t>
                </a:r>
              </a:p>
              <a:p>
                <a:r>
                  <a:rPr lang="en-US" sz="2400" dirty="0">
                    <a:cs typeface="Courier New" panose="02070309020205020404" pitchFamily="49" charset="0"/>
                  </a:rPr>
                  <a:t>Where: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OPQ16_64</a:t>
                </a:r>
                <a:r>
                  <a:rPr lang="en-US" sz="2400" dirty="0">
                    <a:cs typeface="Courier New" panose="02070309020205020404" pitchFamily="49" charset="0"/>
                  </a:rPr>
                  <a:t>: optimized PQ coarse quantizer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=16</m:t>
                    </m:r>
                  </m:oMath>
                </a14:m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400" dirty="0">
                    <a:cs typeface="Courier New" panose="02070309020205020404" pitchFamily="49" charset="0"/>
                  </a:rPr>
                  <a:t>and output dimension 64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IMI2x8</a:t>
                </a:r>
                <a:r>
                  <a:rPr lang="en-US" sz="2400" dirty="0">
                    <a:cs typeface="Courier New" panose="02070309020205020404" pitchFamily="49" charset="0"/>
                  </a:rPr>
                  <a:t>: inverted multi-index with 2 </a:t>
                </a:r>
                <a:r>
                  <a:rPr lang="en-US" sz="2400" dirty="0" err="1">
                    <a:cs typeface="Courier New" panose="02070309020205020404" pitchFamily="49" charset="0"/>
                  </a:rPr>
                  <a:t>dismensions</a:t>
                </a:r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PQ32x8</a:t>
                </a:r>
                <a:r>
                  <a:rPr lang="en-US" sz="2400" dirty="0">
                    <a:cs typeface="Courier New" panose="02070309020205020404" pitchFamily="49" charset="0"/>
                  </a:rPr>
                  <a:t>: PQ fine quantizer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=32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blipFill>
                <a:blip r:embed="rId3"/>
                <a:stretch>
                  <a:fillRect l="-964" t="-1847" b="-5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823031D-F7DD-8006-E9A9-8CB1767E0873}"/>
              </a:ext>
            </a:extLst>
          </p:cNvPr>
          <p:cNvSpPr txBox="1"/>
          <p:nvPr/>
        </p:nvSpPr>
        <p:spPr>
          <a:xfrm>
            <a:off x="5723682" y="3530279"/>
            <a:ext cx="646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String specifying concatenated operations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3AFFD6-5B90-738B-9215-BE2CE57C59B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881775" y="4014432"/>
            <a:ext cx="2604625" cy="461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1F661F-A3E5-9AB0-C485-246C65C9EF34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928658" y="3991944"/>
            <a:ext cx="1029183" cy="381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34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41E8-5EF8-3BDE-5E44-DF5C7EAA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256B-79B3-5F29-C38B-D4104CC0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072E-FE87-6978-A219-3707CB8B39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5867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Example: Different quantization sequences result in different recall, search time and memory use</a:t>
            </a:r>
          </a:p>
          <a:p>
            <a:r>
              <a:rPr lang="en-US" dirty="0">
                <a:latin typeface="+mn-lt"/>
              </a:rPr>
              <a:t>The three quantization sequences all use nearly identical recall and memory use</a:t>
            </a:r>
          </a:p>
          <a:p>
            <a:r>
              <a:rPr lang="en-US" dirty="0">
                <a:latin typeface="+mn-lt"/>
              </a:rPr>
              <a:t>But, notice how orthogonalization (rotation) preprocessing reduces query time at no penalty in memory or latency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AACC5D-57FF-3DEF-5006-5FD1C2AF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53" y="4006734"/>
            <a:ext cx="7700067" cy="21762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E28BFC-BC30-DD52-F976-0D82879CB68B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4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48936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3E1DE-AA2C-BDAA-1EC3-0BCE7CBEB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621D-9168-5BB4-F6B7-34FDC9AB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8BA9-BC26-CCDE-66DC-39693C0BDB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586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Example: Hyperparameter choice affect recalls, search time and memory use</a:t>
            </a:r>
          </a:p>
          <a:p>
            <a:r>
              <a:rPr lang="en-US" dirty="0">
                <a:latin typeface="+mn-lt"/>
              </a:rPr>
              <a:t>Increasing </a:t>
            </a:r>
            <a:r>
              <a:rPr lang="en-US" dirty="0" err="1">
                <a:latin typeface="+mn-lt"/>
              </a:rPr>
              <a:t>nprobe</a:t>
            </a:r>
            <a:r>
              <a:rPr lang="en-US" dirty="0">
                <a:latin typeface="+mn-lt"/>
              </a:rPr>
              <a:t> gives higher recall, but slower queries, at no change in memory   </a:t>
            </a:r>
          </a:p>
          <a:p>
            <a:r>
              <a:rPr lang="en-US" dirty="0">
                <a:latin typeface="+mn-lt"/>
              </a:rPr>
              <a:t>Increasing PQ </a:t>
            </a: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increases memory use but greatly boosts recall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0E269-95E2-994E-31C9-23F8C75D9294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A68EB-AF02-7DFC-00A9-2C18EDA2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174" y="3679993"/>
            <a:ext cx="7067233" cy="251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885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E138-4E27-1610-44C7-43DEBBEF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FC2B-450F-D429-B0F6-04AD982F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16E7-69BF-B508-6E0D-041EE9C4A56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6"/>
                <a:ext cx="11270795" cy="54619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HNSW graph algorithm can be used as a course quantizer</a:t>
                </a:r>
              </a:p>
              <a:p>
                <a:r>
                  <a:rPr lang="en-US" dirty="0">
                    <a:latin typeface="+mn-lt"/>
                  </a:rPr>
                  <a:t>Recall we have explored using IVF and IMI as </a:t>
                </a:r>
                <a:r>
                  <a:rPr lang="en-US" dirty="0" err="1">
                    <a:latin typeface="+mn-lt"/>
                  </a:rPr>
                  <a:t>courase</a:t>
                </a:r>
                <a:r>
                  <a:rPr lang="en-US" dirty="0">
                    <a:latin typeface="+mn-lt"/>
                  </a:rPr>
                  <a:t> quantizers </a:t>
                </a:r>
              </a:p>
              <a:p>
                <a:r>
                  <a:rPr lang="en-US" dirty="0">
                    <a:latin typeface="+mn-lt"/>
                  </a:rPr>
                  <a:t>Combining ideas from IVF and HNSW graph algorithms is another option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Find centroids of Veroni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Train the HNSW graph on the centroids of the Veroni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Traverse the HNSW graph to perform queries on the Veroni cells  </a:t>
                </a:r>
              </a:p>
              <a:p>
                <a:r>
                  <a:rPr lang="en-US" dirty="0">
                    <a:latin typeface="+mn-lt"/>
                  </a:rPr>
                  <a:t>Algorithm requires a large number of the cells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>
                    <a:latin typeface="+mn-lt"/>
                    <a:hlinkClick r:id="rId3"/>
                  </a:rPr>
                  <a:t>FAISS Wiki </a:t>
                </a:r>
                <a:r>
                  <a:rPr lang="en-US" dirty="0">
                    <a:latin typeface="+mn-lt"/>
                  </a:rPr>
                  <a:t>recommends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65536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At the same time we need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=30×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=1.9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samples</a:t>
                </a:r>
              </a:p>
              <a:p>
                <a:pPr lvl="1"/>
                <a:r>
                  <a:rPr lang="en-US" dirty="0">
                    <a:latin typeface="+mn-lt"/>
                  </a:rPr>
                  <a:t>Typically must choose a 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𝑛𝑙𝑖𝑠𝑡</m:t>
                    </m:r>
                  </m:oMath>
                </a14:m>
                <a:r>
                  <a:rPr lang="en-US" dirty="0">
                    <a:latin typeface="+mn-lt"/>
                  </a:rPr>
                  <a:t> given limits on dataset size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16E7-69BF-B508-6E0D-041EE9C4A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6"/>
                <a:ext cx="11270795" cy="5461949"/>
              </a:xfrm>
              <a:blipFill>
                <a:blip r:embed="rId4"/>
                <a:stretch>
                  <a:fillRect l="-1136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2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CB1A4-B348-0A5B-1651-3510818D4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03FE-C262-448B-2992-1497218D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26655-6F4E-1F3B-466E-CDDECCFDFC1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25573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Example: Compound IVF HNSW graph coarse quantizer can be a useful choice</a:t>
                </a:r>
              </a:p>
              <a:p>
                <a:r>
                  <a:rPr lang="en-US" dirty="0">
                    <a:latin typeface="+mn-lt"/>
                  </a:rPr>
                  <a:t>Using IVF </a:t>
                </a:r>
                <a:r>
                  <a:rPr lang="en-US" dirty="0" err="1">
                    <a:latin typeface="+mn-lt"/>
                  </a:rPr>
                  <a:t>coase</a:t>
                </a:r>
                <a:r>
                  <a:rPr lang="en-US" dirty="0">
                    <a:latin typeface="+mn-lt"/>
                  </a:rPr>
                  <a:t> quantization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=4096</m:t>
                    </m:r>
                  </m:oMath>
                </a14:m>
                <a:r>
                  <a:rPr lang="en-US" dirty="0">
                    <a:latin typeface="+mn-lt"/>
                  </a:rPr>
                  <a:t> requires large memory</a:t>
                </a:r>
              </a:p>
              <a:p>
                <a:r>
                  <a:rPr lang="en-US" dirty="0">
                    <a:latin typeface="+mn-lt"/>
                  </a:rPr>
                  <a:t>Using HNSW coarse quantization reduces memory use by more than an order of magnitude! </a:t>
                </a:r>
              </a:p>
              <a:p>
                <a:r>
                  <a:rPr lang="en-US" dirty="0">
                    <a:latin typeface="+mn-lt"/>
                  </a:rPr>
                  <a:t>Using OPQ as a preprocessor improves recall and search time with no memory penalty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26655-6F4E-1F3B-466E-CDDECCFD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2557385"/>
              </a:xfrm>
              <a:blipFill>
                <a:blip r:embed="rId3"/>
                <a:stretch>
                  <a:fillRect l="-973" t="-4762" b="-5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27FC2-5E42-92DD-3386-D311D6C8A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681" y="3796959"/>
            <a:ext cx="8295311" cy="2396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AB9AD-E724-7A64-3101-56833F6B91D9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5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30662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918EC-026C-7594-F28D-F78931F33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A8FF-540B-108A-CABA-DEF50818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699588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6050" y="977769"/>
            <a:ext cx="11010128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Summary of algorithms discussed: See also </a:t>
            </a:r>
            <a:r>
              <a:rPr lang="en-US" dirty="0">
                <a:latin typeface="+mn-lt"/>
                <a:hlinkClick r:id="rId3"/>
              </a:rPr>
              <a:t>this page</a:t>
            </a:r>
            <a:r>
              <a:rPr lang="en-US" dirty="0">
                <a:latin typeface="+mn-lt"/>
              </a:rPr>
              <a:t> in the FAISS Wiki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34B26-0E2D-BC96-2A6E-5DC1EF478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58895"/>
              </p:ext>
            </p:extLst>
          </p:nvPr>
        </p:nvGraphicFramePr>
        <p:xfrm>
          <a:off x="505238" y="1508723"/>
          <a:ext cx="1107175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011">
                  <a:extLst>
                    <a:ext uri="{9D8B030D-6E8A-4147-A177-3AD203B41FA5}">
                      <a16:colId xmlns:a16="http://schemas.microsoft.com/office/drawing/2014/main" val="1280803350"/>
                    </a:ext>
                  </a:extLst>
                </a:gridCol>
                <a:gridCol w="3413108">
                  <a:extLst>
                    <a:ext uri="{9D8B030D-6E8A-4147-A177-3AD203B41FA5}">
                      <a16:colId xmlns:a16="http://schemas.microsoft.com/office/drawing/2014/main" val="3815494307"/>
                    </a:ext>
                  </a:extLst>
                </a:gridCol>
                <a:gridCol w="1378935">
                  <a:extLst>
                    <a:ext uri="{9D8B030D-6E8A-4147-A177-3AD203B41FA5}">
                      <a16:colId xmlns:a16="http://schemas.microsoft.com/office/drawing/2014/main" val="4123305998"/>
                    </a:ext>
                  </a:extLst>
                </a:gridCol>
                <a:gridCol w="1457172">
                  <a:extLst>
                    <a:ext uri="{9D8B030D-6E8A-4147-A177-3AD203B41FA5}">
                      <a16:colId xmlns:a16="http://schemas.microsoft.com/office/drawing/2014/main" val="2666986122"/>
                    </a:ext>
                  </a:extLst>
                </a:gridCol>
                <a:gridCol w="1462062">
                  <a:extLst>
                    <a:ext uri="{9D8B030D-6E8A-4147-A177-3AD203B41FA5}">
                      <a16:colId xmlns:a16="http://schemas.microsoft.com/office/drawing/2014/main" val="2417303005"/>
                    </a:ext>
                  </a:extLst>
                </a:gridCol>
                <a:gridCol w="2012463">
                  <a:extLst>
                    <a:ext uri="{9D8B030D-6E8A-4147-A177-3AD203B41FA5}">
                      <a16:colId xmlns:a16="http://schemas.microsoft.com/office/drawing/2014/main" val="1594176011"/>
                    </a:ext>
                  </a:extLst>
                </a:gridCol>
              </a:tblGrid>
              <a:tr h="38853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Query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Metrics  Typically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185920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KD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to medium, low-dimensional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Minkowski, also see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hlinkClick r:id="rId4"/>
                        </a:rPr>
                        <a:t>Sklean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4"/>
                        </a:rPr>
                        <a:t> docs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80754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stand-alone – typically combined with other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84657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255330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- higher than 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- higher than 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903523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size and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Jaccard, Hamming, Cosine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175591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PQ, RPQ, OPQ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Massive if  combined with IVF-IMI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– high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 to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699454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HNSW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large if combined with IVF-IMI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95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806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42FD8-CE3C-CC63-5E1E-58B986E5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7985-700F-9631-4B45-04BEA78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2E5C6-0509-2B6A-52A7-7E037E2F34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6050" y="977769"/>
            <a:ext cx="11010128" cy="5486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Key points for this lesson</a:t>
            </a:r>
          </a:p>
          <a:p>
            <a:r>
              <a:rPr lang="en-US" dirty="0">
                <a:latin typeface="+mn-lt"/>
              </a:rPr>
              <a:t>Exact nearest neighbor search is not scalable to massive dataset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b="1" dirty="0">
                <a:latin typeface="+mn-lt"/>
              </a:rPr>
              <a:t>Tree</a:t>
            </a:r>
            <a:r>
              <a:rPr lang="en-US" dirty="0">
                <a:latin typeface="+mn-lt"/>
              </a:rPr>
              <a:t> search</a:t>
            </a:r>
          </a:p>
          <a:p>
            <a:pPr lvl="1"/>
            <a:r>
              <a:rPr lang="en-US" b="1" dirty="0">
                <a:latin typeface="+mn-lt"/>
              </a:rPr>
              <a:t>Hash</a:t>
            </a:r>
            <a:r>
              <a:rPr lang="en-US" dirty="0">
                <a:latin typeface="+mn-lt"/>
              </a:rPr>
              <a:t>-based search</a:t>
            </a:r>
            <a:endParaRPr lang="en-US" b="1" dirty="0">
              <a:latin typeface="+mn-lt"/>
            </a:endParaRPr>
          </a:p>
          <a:p>
            <a:pPr lvl="1"/>
            <a:r>
              <a:rPr lang="en-US" b="1" dirty="0">
                <a:latin typeface="+mn-lt"/>
              </a:rPr>
              <a:t>Quantization</a:t>
            </a:r>
            <a:r>
              <a:rPr lang="en-US" dirty="0">
                <a:latin typeface="+mn-lt"/>
              </a:rPr>
              <a:t>-based search</a:t>
            </a:r>
          </a:p>
          <a:p>
            <a:pPr lvl="1"/>
            <a:r>
              <a:rPr lang="en-US" b="1" dirty="0">
                <a:latin typeface="+mn-lt"/>
              </a:rPr>
              <a:t>Graph</a:t>
            </a:r>
            <a:r>
              <a:rPr lang="en-US" dirty="0">
                <a:latin typeface="+mn-lt"/>
              </a:rPr>
              <a:t> search</a:t>
            </a:r>
          </a:p>
          <a:p>
            <a:r>
              <a:rPr lang="en-US" dirty="0">
                <a:latin typeface="+mn-lt"/>
              </a:rPr>
              <a:t>ANNS on massive datasets requires trade-offs between performance characteristics      </a:t>
            </a:r>
          </a:p>
          <a:p>
            <a:pPr lvl="1"/>
            <a:r>
              <a:rPr lang="en-US" b="1" dirty="0">
                <a:latin typeface="+mn-lt"/>
              </a:rPr>
              <a:t>Recall</a:t>
            </a:r>
          </a:p>
          <a:p>
            <a:pPr lvl="1"/>
            <a:r>
              <a:rPr lang="en-US" b="1" dirty="0">
                <a:latin typeface="+mn-lt"/>
              </a:rPr>
              <a:t>Memory</a:t>
            </a:r>
          </a:p>
          <a:p>
            <a:pPr lvl="1"/>
            <a:r>
              <a:rPr lang="en-US" b="1" dirty="0">
                <a:latin typeface="+mn-lt"/>
              </a:rPr>
              <a:t>Query speed</a:t>
            </a:r>
          </a:p>
          <a:p>
            <a:r>
              <a:rPr lang="en-US" dirty="0">
                <a:latin typeface="+mn-lt"/>
              </a:rPr>
              <a:t>Can apply different distance metrics to ANNS </a:t>
            </a:r>
          </a:p>
          <a:p>
            <a:r>
              <a:rPr lang="en-US" dirty="0">
                <a:latin typeface="+mn-lt"/>
              </a:rPr>
              <a:t>Compound algorithms can achieve greater performance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838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8C6B3-08C0-7742-AB1F-8E4D168C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50A9-E2F1-00D7-C164-1FD35656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dirty="0">
                    <a:latin typeface="+mn-lt"/>
                  </a:rPr>
                  <a:t>Goal is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vectors, , that are closest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latin typeface="+mn-lt"/>
                  </a:rPr>
                  <a:t> from 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</a:rPr>
                  <a:t> is a </a:t>
                </a:r>
                <a:r>
                  <a:rPr lang="en-US" b="1" dirty="0">
                    <a:latin typeface="+mn-lt"/>
                  </a:rPr>
                  <a:t>distance metric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Note that alternatively we can </a:t>
                </a:r>
                <a:r>
                  <a:rPr lang="en-US" b="1" dirty="0">
                    <a:latin typeface="+mn-lt"/>
                  </a:rPr>
                  <a:t>use max of a similarity metric </a:t>
                </a:r>
                <a:r>
                  <a:rPr lang="en-US" dirty="0">
                    <a:latin typeface="+mn-lt"/>
                  </a:rPr>
                  <a:t>for the search</a:t>
                </a:r>
              </a:p>
              <a:p>
                <a:r>
                  <a:rPr lang="en-US" dirty="0">
                    <a:latin typeface="+mn-lt"/>
                  </a:rPr>
                  <a:t>We can perform a flat similarity search for any distance metric we choose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</a:t>
                </a:r>
              </a:p>
              <a:p>
                <a:pPr lvl="1"/>
                <a:r>
                  <a:rPr lang="en-US" dirty="0">
                    <a:latin typeface="+mn-lt"/>
                  </a:rPr>
                  <a:t>L1 or Manhattan</a:t>
                </a:r>
              </a:p>
              <a:p>
                <a:pPr lvl="1"/>
                <a:r>
                  <a:rPr lang="en-US" dirty="0">
                    <a:latin typeface="+mn-lt"/>
                  </a:rPr>
                  <a:t>Cosine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Hamming, for binary strings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Jaccard, for categorical variables</a:t>
                </a:r>
              </a:p>
              <a:p>
                <a:pPr lvl="1"/>
                <a:r>
                  <a:rPr lang="en-US" dirty="0">
                    <a:latin typeface="+mn-lt"/>
                  </a:rPr>
                  <a:t>Etc.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  <a:blipFill>
                <a:blip r:embed="rId3"/>
                <a:stretch>
                  <a:fillRect l="-952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6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2861F-67E5-BC09-2478-9BD24237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C993-6B7E-56F0-8B75-71E8DFFE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requires linear scan of distance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finds exact nearest neighbors at a cost</a:t>
                </a:r>
              </a:p>
              <a:p>
                <a:pPr lvl="1"/>
                <a:r>
                  <a:rPr lang="en-US" dirty="0">
                    <a:latin typeface="+mn-lt"/>
                  </a:rPr>
                  <a:t>High computational complexity</a:t>
                </a:r>
              </a:p>
              <a:p>
                <a:pPr lvl="1"/>
                <a:r>
                  <a:rPr lang="en-US" dirty="0">
                    <a:latin typeface="+mn-lt"/>
                  </a:rPr>
                  <a:t>High memory requirement, with no compression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</m:oMath>
                </a14:m>
                <a:r>
                  <a:rPr lang="en-US" dirty="0">
                    <a:latin typeface="+mn-lt"/>
                  </a:rPr>
                  <a:t> for floating point vectors         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39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707-9D15-391C-2F27-4BA74C27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C35C-F2A7-F0AE-815E-446C36A7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AEA6-A2B8-ECF4-7D09-E007621CA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Is any similarity search truly exact?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Unlikely!   </a:t>
            </a:r>
          </a:p>
          <a:p>
            <a:pPr lvl="1"/>
            <a:r>
              <a:rPr lang="en-US" dirty="0">
                <a:latin typeface="+mn-lt"/>
              </a:rPr>
              <a:t>Distance is dependent on the distance metric used</a:t>
            </a:r>
          </a:p>
          <a:p>
            <a:pPr lvl="1"/>
            <a:r>
              <a:rPr lang="en-US" dirty="0">
                <a:latin typeface="+mn-lt"/>
              </a:rPr>
              <a:t>Dimensionality reduction (embedding) provides only an approximate representation of original vector   </a:t>
            </a:r>
          </a:p>
          <a:p>
            <a:pPr lvl="1"/>
            <a:r>
              <a:rPr lang="en-US" dirty="0">
                <a:latin typeface="+mn-lt"/>
              </a:rPr>
              <a:t>Vector valued observations are subject to noise   </a:t>
            </a:r>
          </a:p>
          <a:p>
            <a:r>
              <a:rPr lang="en-US" dirty="0">
                <a:latin typeface="+mn-lt"/>
              </a:rPr>
              <a:t>In reality we only need an NN similarity search good enough for our task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48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EB62-0204-F0B9-249D-FADDE5CB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73ED-5BF7-A8D8-1651-CB5186D7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Evaluation of ANNS</a:t>
            </a:r>
          </a:p>
        </p:txBody>
      </p:sp>
    </p:spTree>
    <p:extLst>
      <p:ext uri="{BB962C8B-B14F-4D97-AF65-F5344CB8AC3E}">
        <p14:creationId xmlns:p14="http://schemas.microsoft.com/office/powerpoint/2010/main" val="2825997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r>
              <a:rPr lang="en-US" b="1" dirty="0">
                <a:latin typeface="+mn-lt"/>
              </a:rPr>
              <a:t>Recall</a:t>
            </a:r>
            <a:r>
              <a:rPr lang="en-US" dirty="0">
                <a:latin typeface="+mn-lt"/>
              </a:rPr>
              <a:t> measures the fraction of true NNs found by the algorithm </a:t>
            </a:r>
          </a:p>
          <a:p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</p:spTree>
    <p:extLst>
      <p:ext uri="{BB962C8B-B14F-4D97-AF65-F5344CB8AC3E}">
        <p14:creationId xmlns:p14="http://schemas.microsoft.com/office/powerpoint/2010/main" val="30477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B1801-A420-7D34-9781-7990F919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F489-E4B3-1986-392A-25542915A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2D5FC-205E-5A89-5706-68BC4E39B7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Is an invariable trade off between these three dimensions  </a:t>
            </a:r>
          </a:p>
          <a:p>
            <a:pPr lvl="1"/>
            <a:r>
              <a:rPr lang="en-US" dirty="0">
                <a:latin typeface="+mn-lt"/>
              </a:rPr>
              <a:t>Example, we can have high recall if we have sufficient memory and computational capacity  </a:t>
            </a:r>
          </a:p>
          <a:p>
            <a:pPr lvl="1"/>
            <a:r>
              <a:rPr lang="en-US" dirty="0">
                <a:latin typeface="+mn-lt"/>
              </a:rPr>
              <a:t>Generally, we must pick two of three dimensions and accept the value of the third       </a:t>
            </a:r>
          </a:p>
          <a:p>
            <a:pPr marL="457200" lvl="1" indent="0">
              <a:buNone/>
            </a:pP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/>
                </a:solidFill>
                <a:latin typeface="+mn-lt"/>
              </a:rPr>
              <a:t>For a theoretical analysis of this tradeoff, including bounds on performance, can be found in </a:t>
            </a:r>
            <a:r>
              <a:rPr lang="en-US" sz="2000" dirty="0">
                <a:solidFill>
                  <a:srgbClr val="0563C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Andoni, et.al, 201</a:t>
            </a:r>
            <a:r>
              <a:rPr lang="en-US" sz="2000" dirty="0">
                <a:solidFill>
                  <a:schemeClr val="accent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</a:t>
            </a:r>
            <a:r>
              <a:rPr lang="en-US" sz="2000" dirty="0">
                <a:solidFill>
                  <a:schemeClr val="accent1"/>
                </a:solidFill>
                <a:latin typeface="+mn-lt"/>
              </a:rPr>
              <a:t>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8AC2FB9-5C6F-936C-4FDF-52FF949ED9E7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D34BB-961B-02DD-373F-53C0C6F84EBB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5F2D0-8FC7-1E9B-46E6-0FF54C9259AB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C82CA-795E-187C-38F7-68DAA448D4F3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06889-8829-F622-CEE2-36074D6DDD62}"/>
              </a:ext>
            </a:extLst>
          </p:cNvPr>
          <p:cNvSpPr txBox="1"/>
          <p:nvPr/>
        </p:nvSpPr>
        <p:spPr>
          <a:xfrm>
            <a:off x="9611665" y="4004882"/>
            <a:ext cx="70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A31EDF-5689-7E1F-3B36-4018A17E8439}"/>
              </a:ext>
            </a:extLst>
          </p:cNvPr>
          <p:cNvCxnSpPr>
            <a:cxnSpLocks/>
          </p:cNvCxnSpPr>
          <p:nvPr/>
        </p:nvCxnSpPr>
        <p:spPr>
          <a:xfrm flipH="1">
            <a:off x="8577943" y="4631871"/>
            <a:ext cx="1213757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8EA798-5BA4-8B26-F5B7-4FE89C0BF3A4}"/>
              </a:ext>
            </a:extLst>
          </p:cNvPr>
          <p:cNvCxnSpPr>
            <a:cxnSpLocks/>
          </p:cNvCxnSpPr>
          <p:nvPr/>
        </p:nvCxnSpPr>
        <p:spPr>
          <a:xfrm>
            <a:off x="10123714" y="4631871"/>
            <a:ext cx="1284515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AB05AC-7C1E-B96E-4B94-DE90DEECE3E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962729" y="2987069"/>
            <a:ext cx="0" cy="1017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021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1948C-7DBF-C081-3265-E985D07B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385-DFA3-AAE5-8083-405D5BD4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b="1" dirty="0">
                    <a:latin typeface="+mn-lt"/>
                  </a:rPr>
                  <a:t>Recall</a:t>
                </a:r>
                <a:r>
                  <a:rPr lang="en-US" dirty="0">
                    <a:latin typeface="+mn-lt"/>
                  </a:rPr>
                  <a:t> is defined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𝑁𝑒𝑔𝑎𝑡𝑖𝑣𝑒𝑠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Ground truth obtained from flat (exact) similarity search</a:t>
                </a:r>
              </a:p>
              <a:p>
                <a:pPr lvl="1"/>
                <a:r>
                  <a:rPr lang="en-US" dirty="0">
                    <a:latin typeface="+mn-lt"/>
                  </a:rPr>
                  <a:t>Ground truth (exact search) contains all True Positives </a:t>
                </a:r>
              </a:p>
              <a:p>
                <a:pPr lvl="1"/>
                <a:r>
                  <a:rPr lang="en-US" dirty="0">
                    <a:latin typeface="+mn-lt"/>
                  </a:rPr>
                  <a:t>True Positives missed by ANNS are considered False Negatives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  <a:blipFill>
                <a:blip r:embed="rId3"/>
                <a:stretch>
                  <a:fillRect l="-111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14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C823-2684-B73C-0FFB-2E8357E1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59D0-2CC7-CABB-3F4C-1827332B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dirty="0">
                    <a:latin typeface="+mn-lt"/>
                  </a:rPr>
                  <a:t>For ANNS one usually computes recall for different numbers of nearest neighbors,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Know as recall@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Example: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more repeatable evaluation we often compute the mean recall for some sample of query vectors </a:t>
                </a:r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  <a:blipFill>
                <a:blip r:embed="rId3"/>
                <a:stretch>
                  <a:fillRect l="-1111" t="-1789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595BB26-ADA2-8A05-D8D3-9D592FF6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83" y="1931487"/>
            <a:ext cx="1041536" cy="208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1E29A-2EF9-8EE8-DD98-940B9CA72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7" y="4394232"/>
            <a:ext cx="1509999" cy="20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7911-9740-8FD8-4DFC-AD418B3D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4EEF-51A1-DA8A-B0D5-276B0415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Inverted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3431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Need an efficient method for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dirty="0">
                <a:latin typeface="+mn-lt"/>
              </a:rPr>
              <a:t>Constructing nearest-neighbor graphs </a:t>
            </a:r>
          </a:p>
          <a:p>
            <a:pPr lvl="1"/>
            <a:r>
              <a:rPr lang="en-US" dirty="0">
                <a:latin typeface="+mn-lt"/>
              </a:rPr>
              <a:t>Cluster models  </a:t>
            </a:r>
          </a:p>
          <a:p>
            <a:pPr lvl="1"/>
            <a:r>
              <a:rPr lang="en-US" dirty="0">
                <a:latin typeface="+mn-lt"/>
              </a:rPr>
              <a:t>Dimensionality reduction </a:t>
            </a:r>
          </a:p>
          <a:p>
            <a:r>
              <a:rPr lang="en-US" dirty="0">
                <a:latin typeface="+mn-lt"/>
              </a:rPr>
              <a:t>Find similar products and for recommendation </a:t>
            </a:r>
          </a:p>
          <a:p>
            <a:r>
              <a:rPr lang="en-US" dirty="0">
                <a:latin typeface="+mn-lt"/>
              </a:rPr>
              <a:t>Find similar documents   </a:t>
            </a:r>
          </a:p>
          <a:p>
            <a:pPr lvl="1"/>
            <a:r>
              <a:rPr lang="en-US" dirty="0">
                <a:latin typeface="+mn-lt"/>
              </a:rPr>
              <a:t>Web search</a:t>
            </a:r>
          </a:p>
          <a:p>
            <a:pPr lvl="1"/>
            <a:r>
              <a:rPr lang="en-US" dirty="0">
                <a:latin typeface="+mn-lt"/>
              </a:rPr>
              <a:t>Document search </a:t>
            </a:r>
          </a:p>
          <a:p>
            <a:pPr lvl="1"/>
            <a:r>
              <a:rPr lang="en-US" dirty="0">
                <a:latin typeface="+mn-lt"/>
              </a:rPr>
              <a:t>Deduplication </a:t>
            </a:r>
          </a:p>
          <a:p>
            <a:pPr lvl="1"/>
            <a:r>
              <a:rPr lang="en-US" dirty="0">
                <a:latin typeface="+mn-lt"/>
              </a:rPr>
              <a:t>Plagiarism detection </a:t>
            </a:r>
          </a:p>
          <a:p>
            <a:r>
              <a:rPr lang="en-US" dirty="0">
                <a:latin typeface="+mn-lt"/>
              </a:rPr>
              <a:t>Search for similar images</a:t>
            </a:r>
          </a:p>
          <a:p>
            <a:r>
              <a:rPr lang="en-US" b="1" dirty="0">
                <a:latin typeface="+mn-lt"/>
              </a:rPr>
              <a:t>Retrieval Augmented Generation (RAG) </a:t>
            </a:r>
            <a:r>
              <a:rPr lang="en-US" dirty="0">
                <a:latin typeface="+mn-lt"/>
              </a:rPr>
              <a:t>models for generative AI</a:t>
            </a:r>
          </a:p>
          <a:p>
            <a:pPr lvl="1"/>
            <a:r>
              <a:rPr lang="en-US" dirty="0">
                <a:latin typeface="+mn-lt"/>
              </a:rPr>
              <a:t>For a review of RAG including the similarity search problem see </a:t>
            </a:r>
            <a:r>
              <a:rPr lang="en-US" dirty="0">
                <a:latin typeface="+mn-lt"/>
                <a:hlinkClick r:id="rId3"/>
              </a:rPr>
              <a:t>Gao, et. al., 2024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47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92-F430-0B6A-28F2-B1EFA9B2C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234D-2F29-0026-CCA8-34240FC3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Ordinary file systems or databases map file references to content</a:t>
                </a: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With forward indexing all files must scanned to find the files containing projects using oak</a:t>
                </a:r>
              </a:p>
              <a:p>
                <a:r>
                  <a:rPr lang="en-US" dirty="0">
                    <a:latin typeface="+mn-lt"/>
                  </a:rPr>
                  <a:t>A linear search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operation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  <a:blipFill>
                <a:blip r:embed="rId3"/>
                <a:stretch>
                  <a:fillRect l="-1981" t="-1818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502027-A6A7-01D7-964F-31A054A0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61249"/>
              </p:ext>
            </p:extLst>
          </p:nvPr>
        </p:nvGraphicFramePr>
        <p:xfrm>
          <a:off x="7541491" y="827621"/>
          <a:ext cx="1425117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17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9B56B3-4AB6-19DA-923A-EE925F475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77618"/>
              </p:ext>
            </p:extLst>
          </p:nvPr>
        </p:nvGraphicFramePr>
        <p:xfrm>
          <a:off x="9993466" y="832701"/>
          <a:ext cx="1486511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511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2795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B57D91-4A69-3E19-2637-AA222CE26F42}"/>
              </a:ext>
            </a:extLst>
          </p:cNvPr>
          <p:cNvCxnSpPr/>
          <p:nvPr/>
        </p:nvCxnSpPr>
        <p:spPr>
          <a:xfrm>
            <a:off x="8982635" y="136426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0EDB56-661F-9496-895E-B95D38EA05BB}"/>
              </a:ext>
            </a:extLst>
          </p:cNvPr>
          <p:cNvCxnSpPr/>
          <p:nvPr/>
        </p:nvCxnSpPr>
        <p:spPr>
          <a:xfrm>
            <a:off x="8982634" y="176703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9F4C70-91B8-8CAB-0DDD-5596A3587D7E}"/>
              </a:ext>
            </a:extLst>
          </p:cNvPr>
          <p:cNvCxnSpPr/>
          <p:nvPr/>
        </p:nvCxnSpPr>
        <p:spPr>
          <a:xfrm>
            <a:off x="8982631" y="214259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A91B32-04A4-8F8D-2B51-792125849A3B}"/>
              </a:ext>
            </a:extLst>
          </p:cNvPr>
          <p:cNvCxnSpPr/>
          <p:nvPr/>
        </p:nvCxnSpPr>
        <p:spPr>
          <a:xfrm>
            <a:off x="8966608" y="2512710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8B04F4-0E62-3E83-6162-D2BC012CBE2D}"/>
              </a:ext>
            </a:extLst>
          </p:cNvPr>
          <p:cNvCxnSpPr/>
          <p:nvPr/>
        </p:nvCxnSpPr>
        <p:spPr>
          <a:xfrm>
            <a:off x="8966607" y="2871939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A9E700-08F0-EB65-43DD-5CE50D4EC173}"/>
              </a:ext>
            </a:extLst>
          </p:cNvPr>
          <p:cNvCxnSpPr/>
          <p:nvPr/>
        </p:nvCxnSpPr>
        <p:spPr>
          <a:xfrm>
            <a:off x="8966599" y="326382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19863A-422B-03B5-2014-ADD0460E015E}"/>
              </a:ext>
            </a:extLst>
          </p:cNvPr>
          <p:cNvCxnSpPr/>
          <p:nvPr/>
        </p:nvCxnSpPr>
        <p:spPr>
          <a:xfrm>
            <a:off x="8966599" y="3639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E61842-0C0D-A583-D24B-7A16D4730CD9}"/>
              </a:ext>
            </a:extLst>
          </p:cNvPr>
          <p:cNvCxnSpPr/>
          <p:nvPr/>
        </p:nvCxnSpPr>
        <p:spPr>
          <a:xfrm>
            <a:off x="8966606" y="4020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01863E-D932-E547-F19B-0AF2FE170EB3}"/>
              </a:ext>
            </a:extLst>
          </p:cNvPr>
          <p:cNvCxnSpPr/>
          <p:nvPr/>
        </p:nvCxnSpPr>
        <p:spPr>
          <a:xfrm>
            <a:off x="8966605" y="435239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42E9F-1812-8923-477E-AFDD49E49D27}"/>
              </a:ext>
            </a:extLst>
          </p:cNvPr>
          <p:cNvCxnSpPr/>
          <p:nvPr/>
        </p:nvCxnSpPr>
        <p:spPr>
          <a:xfrm>
            <a:off x="8966604" y="468441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A7A2D8-2BA2-592D-0308-A0E90D3DEE90}"/>
              </a:ext>
            </a:extLst>
          </p:cNvPr>
          <p:cNvCxnSpPr/>
          <p:nvPr/>
        </p:nvCxnSpPr>
        <p:spPr>
          <a:xfrm>
            <a:off x="8966603" y="507085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DB6E6A-8CC3-0F44-E09A-211DD3DB0C4A}"/>
              </a:ext>
            </a:extLst>
          </p:cNvPr>
          <p:cNvCxnSpPr/>
          <p:nvPr/>
        </p:nvCxnSpPr>
        <p:spPr>
          <a:xfrm>
            <a:off x="8966602" y="5457298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472065-5966-D93F-4F0E-FD79E825749F}"/>
              </a:ext>
            </a:extLst>
          </p:cNvPr>
          <p:cNvCxnSpPr/>
          <p:nvPr/>
        </p:nvCxnSpPr>
        <p:spPr>
          <a:xfrm>
            <a:off x="8966601" y="5843741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174D56-98BC-89DC-8DF8-292D75390053}"/>
              </a:ext>
            </a:extLst>
          </p:cNvPr>
          <p:cNvCxnSpPr/>
          <p:nvPr/>
        </p:nvCxnSpPr>
        <p:spPr>
          <a:xfrm>
            <a:off x="8966600" y="623018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EA11A7-5A92-A76E-026B-73F5605793E9}"/>
              </a:ext>
            </a:extLst>
          </p:cNvPr>
          <p:cNvCxnSpPr/>
          <p:nvPr/>
        </p:nvCxnSpPr>
        <p:spPr>
          <a:xfrm>
            <a:off x="8966599" y="661662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AB907-400D-8116-79FC-E3AF6599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EAD2-7095-C4C7-9DEB-65F1B9A1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index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</a:t>
                </a:r>
                <a:r>
                  <a:rPr lang="en-US" b="1" dirty="0">
                    <a:latin typeface="+mn-lt"/>
                  </a:rPr>
                  <a:t>memory compression</a:t>
                </a:r>
              </a:p>
              <a:p>
                <a:r>
                  <a:rPr lang="en-US" dirty="0">
                    <a:latin typeface="+mn-lt"/>
                  </a:rPr>
                  <a:t>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  <a:blipFill>
                <a:blip r:embed="rId4"/>
                <a:stretch>
                  <a:fillRect l="-199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0FB14D-03DD-CB07-C4FF-F9A668E50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67185"/>
              </p:ext>
            </p:extLst>
          </p:nvPr>
        </p:nvGraphicFramePr>
        <p:xfrm>
          <a:off x="6925129" y="2363408"/>
          <a:ext cx="15711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171">
                  <a:extLst>
                    <a:ext uri="{9D8B030D-6E8A-4147-A177-3AD203B41FA5}">
                      <a16:colId xmlns:a16="http://schemas.microsoft.com/office/drawing/2014/main" val="230909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6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0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0609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101,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103, 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108,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114,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115 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112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28980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104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106, 109, 111, 113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108197" r="-84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204839" r="-840" b="-1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309836" r="-84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416667" r="-84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A26CDA-83BE-56D1-5B90-8CC8A7D86E97}"/>
              </a:ext>
            </a:extLst>
          </p:cNvPr>
          <p:cNvCxnSpPr>
            <a:cxnSpLocks/>
          </p:cNvCxnSpPr>
          <p:nvPr/>
        </p:nvCxnSpPr>
        <p:spPr>
          <a:xfrm>
            <a:off x="8496300" y="2906486"/>
            <a:ext cx="7402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C40270-F74B-BA5E-D99D-36CDA6FEBAB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8496300" y="3287968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AF5C8-9377-3288-D102-5276A11BD4C6}"/>
              </a:ext>
            </a:extLst>
          </p:cNvPr>
          <p:cNvCxnSpPr>
            <a:cxnSpLocks/>
          </p:cNvCxnSpPr>
          <p:nvPr/>
        </p:nvCxnSpPr>
        <p:spPr>
          <a:xfrm flipV="1">
            <a:off x="8496300" y="3669450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B751B3-F498-DCF2-9BE9-CDAA64B42EFC}"/>
              </a:ext>
            </a:extLst>
          </p:cNvPr>
          <p:cNvCxnSpPr>
            <a:cxnSpLocks/>
          </p:cNvCxnSpPr>
          <p:nvPr/>
        </p:nvCxnSpPr>
        <p:spPr>
          <a:xfrm flipV="1">
            <a:off x="8496300" y="4050932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5853-3F71-2F6B-5E06-87812B26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469B-973B-CC90-9785-C2ABFBCC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Building KD-Trees</a:t>
            </a:r>
          </a:p>
        </p:txBody>
      </p:sp>
    </p:spTree>
    <p:extLst>
      <p:ext uri="{BB962C8B-B14F-4D97-AF65-F5344CB8AC3E}">
        <p14:creationId xmlns:p14="http://schemas.microsoft.com/office/powerpoint/2010/main" val="3928595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KD-trees</a:t>
                </a:r>
                <a:r>
                  <a:rPr lang="en-US" dirty="0">
                    <a:latin typeface="+mn-lt"/>
                  </a:rPr>
                  <a:t> perform exact NN searches by partitioning lower dimensional spaces </a:t>
                </a:r>
              </a:p>
              <a:p>
                <a:r>
                  <a:rPr lang="en-US" dirty="0">
                    <a:latin typeface="+mn-lt"/>
                  </a:rPr>
                  <a:t>KD-tree is constructed by binary partitions of low-dimensional data  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dimensional data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KD-tree algorithm has computational complexity: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Construction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b="1" dirty="0">
                    <a:latin typeface="+mn-lt"/>
                  </a:rPr>
                  <a:t>Query </a:t>
                </a:r>
                <a:r>
                  <a:rPr lang="en-US" dirty="0">
                    <a:latin typeface="+mn-lt"/>
                  </a:rPr>
                  <a:t>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Insert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Delete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KD-tree algorithm suitable for lower dimensional small to medium sized datasets</a:t>
                </a:r>
              </a:p>
              <a:p>
                <a:pPr lvl="1"/>
                <a:r>
                  <a:rPr lang="en-US" dirty="0">
                    <a:latin typeface="+mn-lt"/>
                  </a:rPr>
                  <a:t>KD-tree is generally considered an efficient algorithm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Related </a:t>
                </a:r>
                <a:r>
                  <a:rPr lang="en-US" b="1" dirty="0">
                    <a:latin typeface="+mn-lt"/>
                    <a:hlinkClick r:id="rId4"/>
                  </a:rPr>
                  <a:t>ball-tree algorithms </a:t>
                </a:r>
                <a:r>
                  <a:rPr lang="en-US" dirty="0">
                    <a:latin typeface="+mn-lt"/>
                  </a:rPr>
                  <a:t>are generally considered better for higher dimensions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5"/>
                <a:stretch>
                  <a:fillRect l="-1111" t="-1818" r="-688" b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63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KD-tree is constructed by binary partitions through these steps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Start with the set of observations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Number of observations per leaf is defined – a hyperparameter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Splits are along the axes of the data space   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Axes are sampled round-robin or randomly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On each axis split point is determined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Split is on observation closest to median, mean or other measure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Splitting hyperplane is perpendicular to the axis selected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Observations in region split are partitioned left and right of hyperplane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Repeat steps 2-6 until leaf has less than required number of observations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The termination condition       </a:t>
            </a:r>
            <a:r>
              <a:rPr lang="en-US" dirty="0">
                <a:latin typeface="+mn-lt"/>
              </a:rPr>
              <a:t>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94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sources discussing details of KD-tree algorithms, their limitations and the pitfalls, with a few suggestions  </a:t>
            </a:r>
          </a:p>
          <a:p>
            <a:r>
              <a:rPr lang="en-US" dirty="0">
                <a:latin typeface="+mn-lt"/>
                <a:hlinkClick r:id="rId3"/>
              </a:rPr>
              <a:t>Chapter from Andrew Moore’s PhD dissertation 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4"/>
              </a:rPr>
              <a:t>Chapters 8, 9, 10, 11 of Advanced Algorithms and Data Structures, Marcello La Rocca, Manning, 2021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5"/>
              </a:rPr>
              <a:t>Wikipedia article  </a:t>
            </a:r>
            <a:endParaRPr lang="en-US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0915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</a:t>
                </a:r>
                <a:r>
                  <a:rPr lang="en-US" b="1" dirty="0">
                    <a:latin typeface="+mn-lt"/>
                  </a:rPr>
                  <a:t>binary partitioning </a:t>
                </a:r>
                <a:endParaRPr lang="en-US" sz="2400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some data points in a 2-dimensional space,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Set number of nodes in leaves to 1</a:t>
                </a:r>
              </a:p>
              <a:p>
                <a:r>
                  <a:rPr lang="en-US" dirty="0">
                    <a:latin typeface="+mn-lt"/>
                  </a:rPr>
                  <a:t>Root of the tree is NULL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  <a:blipFill>
                <a:blip r:embed="rId3"/>
                <a:stretch>
                  <a:fillRect l="-1111" t="-3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4F5AC8-FDC3-1F36-8D4E-04D4092A9B00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6484E-218F-847E-A252-F46E5B34D2F8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74888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Partition</a:t>
                </a:r>
                <a:r>
                  <a:rPr lang="en-US" dirty="0">
                    <a:latin typeface="+mn-lt"/>
                  </a:rPr>
                  <a:t> the data by the value closest to the </a:t>
                </a:r>
                <a:r>
                  <a:rPr lang="en-US" b="1" dirty="0">
                    <a:latin typeface="+mn-lt"/>
                  </a:rPr>
                  <a:t>median</a:t>
                </a:r>
                <a:r>
                  <a:rPr lang="en-US" dirty="0">
                    <a:latin typeface="+mn-lt"/>
                  </a:rPr>
                  <a:t> of along the first axis,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first partition becomes the root of the tree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952" t="-819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068BDB-0051-C2B5-23CF-8435E84E8E3D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12B18-06D0-60D9-4841-B68E67A4FC03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8639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 are nearly </a:t>
                </a:r>
                <a:r>
                  <a:rPr lang="en-US" b="1" dirty="0">
                    <a:latin typeface="+mn-lt"/>
                  </a:rPr>
                  <a:t>balanced</a:t>
                </a:r>
                <a:r>
                  <a:rPr lang="en-US" dirty="0">
                    <a:latin typeface="+mn-lt"/>
                  </a:rPr>
                  <a:t> numbers of observations on each side of the partition</a:t>
                </a:r>
              </a:p>
              <a:p>
                <a:r>
                  <a:rPr lang="en-US" dirty="0">
                    <a:latin typeface="+mn-lt"/>
                  </a:rPr>
                  <a:t>Next,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partition the left and right partitions by the values nearest the medians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847" t="-7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78035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Continue to partition, round robin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Single node is a leaf of the tree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1111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4226498" y="380984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9BFA00-8F8A-EFCC-877D-FFA57C9D6AF0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5B92AF-F028-8587-40F2-21F749066028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065C14-9537-91C2-B011-4A131A2A942D}"/>
              </a:ext>
            </a:extLst>
          </p:cNvPr>
          <p:cNvCxnSpPr>
            <a:cxnSpLocks/>
            <a:stCxn id="43" idx="3"/>
            <a:endCxn id="55" idx="0"/>
          </p:cNvCxnSpPr>
          <p:nvPr/>
        </p:nvCxnSpPr>
        <p:spPr>
          <a:xfrm flipH="1">
            <a:off x="3531365" y="3430504"/>
            <a:ext cx="267950" cy="378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E973BD-6A1F-A166-BA2F-81B0A28A84E0}"/>
              </a:ext>
            </a:extLst>
          </p:cNvPr>
          <p:cNvCxnSpPr>
            <a:cxnSpLocks/>
            <a:stCxn id="43" idx="5"/>
            <a:endCxn id="54" idx="0"/>
          </p:cNvCxnSpPr>
          <p:nvPr/>
        </p:nvCxnSpPr>
        <p:spPr>
          <a:xfrm>
            <a:off x="4211328" y="3430504"/>
            <a:ext cx="306508" cy="3793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7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7FB2A-64A6-1996-D082-0A7461828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50422A-BFD6-1F83-87B0-FA8DCF82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7" y="1369527"/>
            <a:ext cx="9207048" cy="5266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7E1CE8-024E-F8AB-025A-2A93B184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B1098-7ECB-25F9-05F0-758C2AE550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80"/>
            <a:ext cx="11668778" cy="620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massive similarity search for </a:t>
            </a:r>
            <a:r>
              <a:rPr lang="en-US" b="1" dirty="0">
                <a:latin typeface="+mn-lt"/>
              </a:rPr>
              <a:t>retrieval augmented generation (RAG)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019CA2-BA1A-E2E1-78A3-C2582ADB5F0B}"/>
              </a:ext>
            </a:extLst>
          </p:cNvPr>
          <p:cNvSpPr/>
          <p:nvPr/>
        </p:nvSpPr>
        <p:spPr>
          <a:xfrm>
            <a:off x="3531503" y="1888392"/>
            <a:ext cx="3135085" cy="366805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F4CDADA-0FAC-F1B1-4950-E6DC225A4ACA}"/>
              </a:ext>
            </a:extLst>
          </p:cNvPr>
          <p:cNvSpPr txBox="1">
            <a:spLocks/>
          </p:cNvSpPr>
          <p:nvPr/>
        </p:nvSpPr>
        <p:spPr>
          <a:xfrm>
            <a:off x="8283137" y="2752138"/>
            <a:ext cx="3565003" cy="132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We are focused on </a:t>
            </a:r>
            <a:r>
              <a:rPr lang="en-US" b="1" dirty="0">
                <a:latin typeface="+mn-lt"/>
              </a:rPr>
              <a:t>massive index and search problem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BAA9B-4E4D-D25B-CBA7-6F47DDDC573F}"/>
              </a:ext>
            </a:extLst>
          </p:cNvPr>
          <p:cNvCxnSpPr>
            <a:cxnSpLocks/>
          </p:cNvCxnSpPr>
          <p:nvPr/>
        </p:nvCxnSpPr>
        <p:spPr>
          <a:xfrm flipH="1">
            <a:off x="6625481" y="3429000"/>
            <a:ext cx="1609344" cy="4572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5F3D503-1852-6FCF-407B-522B5813B88D}"/>
              </a:ext>
            </a:extLst>
          </p:cNvPr>
          <p:cNvSpPr txBox="1">
            <a:spLocks/>
          </p:cNvSpPr>
          <p:nvPr/>
        </p:nvSpPr>
        <p:spPr>
          <a:xfrm>
            <a:off x="8394729" y="4664597"/>
            <a:ext cx="3565003" cy="414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+mn-lt"/>
                <a:hlinkClick r:id="rId4"/>
              </a:rPr>
              <a:t>Diagram from blog post by Ivan Ilin</a:t>
            </a:r>
            <a:endParaRPr lang="en-US" sz="1800" dirty="0">
              <a:latin typeface="+mn-lt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C50B-93D9-94E9-22EF-24643195F3FA}"/>
              </a:ext>
            </a:extLst>
          </p:cNvPr>
          <p:cNvCxnSpPr>
            <a:cxnSpLocks/>
          </p:cNvCxnSpPr>
          <p:nvPr/>
        </p:nvCxnSpPr>
        <p:spPr>
          <a:xfrm flipH="1" flipV="1">
            <a:off x="7703146" y="2583519"/>
            <a:ext cx="579991" cy="30598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AE1E6D14-F439-9555-30FF-0C95C823CED9}"/>
              </a:ext>
            </a:extLst>
          </p:cNvPr>
          <p:cNvSpPr txBox="1">
            <a:spLocks/>
          </p:cNvSpPr>
          <p:nvPr/>
        </p:nvSpPr>
        <p:spPr>
          <a:xfrm>
            <a:off x="8234825" y="1487066"/>
            <a:ext cx="3565003" cy="87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Ranking typically uses </a:t>
            </a:r>
            <a:r>
              <a:rPr lang="en-US" b="1" dirty="0">
                <a:latin typeface="+mn-lt"/>
              </a:rPr>
              <a:t>cosine similarity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2D35FC-4127-F048-6D07-C303389A7B02}"/>
              </a:ext>
            </a:extLst>
          </p:cNvPr>
          <p:cNvCxnSpPr>
            <a:cxnSpLocks/>
          </p:cNvCxnSpPr>
          <p:nvPr/>
        </p:nvCxnSpPr>
        <p:spPr>
          <a:xfrm flipH="1">
            <a:off x="7654834" y="1888392"/>
            <a:ext cx="579991" cy="363645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12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KD-trees are constructed by binary partitioning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Now there are only leaves to add to the tree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63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6C6A-B07C-2982-F6C2-66C2EA5C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E842-B0E0-554D-5260-21395A24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Similarity Queries on KD-Trees</a:t>
            </a:r>
          </a:p>
        </p:txBody>
      </p:sp>
    </p:spTree>
    <p:extLst>
      <p:ext uri="{BB962C8B-B14F-4D97-AF65-F5344CB8AC3E}">
        <p14:creationId xmlns:p14="http://schemas.microsoft.com/office/powerpoint/2010/main" val="3521811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Query KD-tree </a:t>
                </a:r>
                <a:r>
                  <a:rPr lang="en-US" dirty="0">
                    <a:latin typeface="+mn-lt"/>
                  </a:rPr>
                  <a:t>to determine nearest neighbors 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Start at the root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Head left or right from node based on split value and sample value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  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Default is Euclidean distance, but can use other metrics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Repeat step 2 until leaves encountered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Backtrack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to other branches to determine if NN missed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Prune branches if distances are not NNs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Pruning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computational complexity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1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3069" y="896078"/>
            <a:ext cx="11345556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perform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Start with a new observation, </a:t>
            </a:r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61797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G, </a:t>
                </a:r>
                <a:r>
                  <a:rPr lang="en-US" dirty="0">
                    <a:latin typeface="+mn-lt"/>
                  </a:rPr>
                  <a:t>find distance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  <a:blipFill>
                <a:blip r:embed="rId3"/>
                <a:stretch>
                  <a:fillRect l="-1130" t="-9426" r="-108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BDBA73-0EDA-A63F-883F-E3FC5B31196B}"/>
              </a:ext>
            </a:extLst>
          </p:cNvPr>
          <p:cNvCxnSpPr/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91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G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, find distance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  <a:blipFill>
                <a:blip r:embed="rId3"/>
                <a:stretch>
                  <a:fillRect l="-1072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97452-56DD-B179-2F6C-277725B4A95F}"/>
              </a:ext>
            </a:extLst>
          </p:cNvPr>
          <p:cNvCxnSpPr/>
          <p:nvPr/>
        </p:nvCxnSpPr>
        <p:spPr>
          <a:xfrm>
            <a:off x="10829359" y="4362586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A2AD60-03EE-314C-6D2A-73EDA48D967C}"/>
              </a:ext>
            </a:extLst>
          </p:cNvPr>
          <p:cNvCxnSpPr>
            <a:cxnSpLocks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752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0455" y="896078"/>
            <a:ext cx="11348170" cy="14864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has nearest neighbors on graph </a:t>
            </a:r>
            <a:r>
              <a:rPr lang="en-US" i="1" dirty="0">
                <a:latin typeface="+mn-lt"/>
              </a:rPr>
              <a:t>I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G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K</a:t>
            </a:r>
          </a:p>
          <a:p>
            <a:r>
              <a:rPr lang="en-US" dirty="0">
                <a:latin typeface="+mn-lt"/>
              </a:rPr>
              <a:t>But is there a nearer neighbor on the graph?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>
            <a:off x="6179658" y="3787416"/>
            <a:ext cx="751295" cy="68802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077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4511" y="896078"/>
            <a:ext cx="11354113" cy="14864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We need to </a:t>
            </a:r>
            <a:r>
              <a:rPr lang="en-US" b="1" dirty="0">
                <a:latin typeface="+mn-lt"/>
              </a:rPr>
              <a:t>backtrack</a:t>
            </a:r>
            <a:r>
              <a:rPr lang="en-US" dirty="0">
                <a:latin typeface="+mn-lt"/>
              </a:rPr>
              <a:t> to determine if there is a nearer neighbor on another branch</a:t>
            </a:r>
          </a:p>
          <a:p>
            <a:r>
              <a:rPr lang="en-US" dirty="0">
                <a:latin typeface="+mn-lt"/>
              </a:rPr>
              <a:t>Backtracking to K then to branch with F, finding a nearer neighbor than 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>
            <a:off x="4853258" y="3881007"/>
            <a:ext cx="627427" cy="65597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699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3380" y="898164"/>
            <a:ext cx="10952281" cy="14864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Continue </a:t>
            </a:r>
            <a:r>
              <a:rPr lang="en-US" b="1" dirty="0">
                <a:latin typeface="+mn-lt"/>
              </a:rPr>
              <a:t>backtracking</a:t>
            </a:r>
            <a:r>
              <a:rPr lang="en-US" dirty="0">
                <a:latin typeface="+mn-lt"/>
              </a:rPr>
              <a:t> to </a:t>
            </a:r>
            <a:r>
              <a:rPr lang="en-US" i="1" dirty="0">
                <a:latin typeface="+mn-lt"/>
              </a:rPr>
              <a:t>K</a:t>
            </a:r>
            <a:r>
              <a:rPr lang="en-US" dirty="0">
                <a:latin typeface="+mn-lt"/>
              </a:rPr>
              <a:t> then to branch to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, but no nearer neighbor</a:t>
            </a:r>
          </a:p>
          <a:p>
            <a:r>
              <a:rPr lang="en-US" dirty="0">
                <a:latin typeface="+mn-lt"/>
              </a:rPr>
              <a:t>We can </a:t>
            </a:r>
            <a:r>
              <a:rPr lang="en-US" b="1" dirty="0">
                <a:latin typeface="+mn-lt"/>
              </a:rPr>
              <a:t>prune</a:t>
            </a:r>
            <a:r>
              <a:rPr lang="en-US" dirty="0">
                <a:latin typeface="+mn-lt"/>
              </a:rPr>
              <a:t> the branch with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 from the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>
            <a:off x="3344349" y="3287114"/>
            <a:ext cx="951497" cy="43709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913AB7-DB2C-075A-9D79-0ADAECD6ECD3}"/>
              </a:ext>
            </a:extLst>
          </p:cNvPr>
          <p:cNvCxnSpPr>
            <a:cxnSpLocks/>
          </p:cNvCxnSpPr>
          <p:nvPr/>
        </p:nvCxnSpPr>
        <p:spPr>
          <a:xfrm>
            <a:off x="3130181" y="4103723"/>
            <a:ext cx="612293" cy="73928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513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6400" y="898164"/>
            <a:ext cx="11119261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query a KD-Tree by following the video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The backtrack arrives at the root, </a:t>
            </a:r>
            <a:r>
              <a:rPr lang="en-US" b="1" dirty="0">
                <a:latin typeface="+mn-lt"/>
              </a:rPr>
              <a:t>terminating</a:t>
            </a:r>
            <a:r>
              <a:rPr lang="en-US" dirty="0">
                <a:latin typeface="+mn-lt"/>
              </a:rPr>
              <a:t> the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 flipV="1">
            <a:off x="3866866" y="2621629"/>
            <a:ext cx="986392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73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DAC63-4AD3-1CDC-AFE6-96CFE325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FCD-07BF-BB18-1DDE-43533B37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Need an efficient method for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 at massive scale</a:t>
                </a:r>
              </a:p>
              <a:p>
                <a:r>
                  <a:rPr lang="en-US" dirty="0">
                    <a:latin typeface="+mn-lt"/>
                  </a:rPr>
                  <a:t>Simple linear similarity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 dimensional, observation vectors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</a:t>
                </a:r>
                <a:r>
                  <a:rPr lang="en-US" b="1" dirty="0">
                    <a:latin typeface="+mn-lt"/>
                  </a:rPr>
                  <a:t>infeasible</a:t>
                </a:r>
                <a:r>
                  <a:rPr lang="en-US" dirty="0">
                    <a:latin typeface="+mn-lt"/>
                  </a:rPr>
                  <a:t> for large scale problems!</a:t>
                </a:r>
              </a:p>
              <a:p>
                <a:r>
                  <a:rPr lang="en-US" dirty="0">
                    <a:latin typeface="+mn-lt"/>
                  </a:rPr>
                  <a:t>Use an </a:t>
                </a:r>
                <a:r>
                  <a:rPr lang="en-US" b="1" dirty="0">
                    <a:latin typeface="+mn-lt"/>
                  </a:rPr>
                  <a:t>approximate nearest neighbor search (ANNS) </a:t>
                </a:r>
              </a:p>
              <a:p>
                <a:pPr lvl="1"/>
                <a:r>
                  <a:rPr lang="en-US" dirty="0">
                    <a:latin typeface="+mn-lt"/>
                  </a:rPr>
                  <a:t>Build a graph of the k nearest neighbors</a:t>
                </a:r>
              </a:p>
              <a:p>
                <a:pPr lvl="1"/>
                <a:r>
                  <a:rPr lang="en-US" dirty="0">
                    <a:latin typeface="+mn-lt"/>
                  </a:rPr>
                  <a:t>Nearest neighbors are most important in terms of finding similar cases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to different distance metrics in high-dimensional spaces       </a:t>
                </a:r>
              </a:p>
              <a:p>
                <a:endParaRPr lang="en-US" sz="33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98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A2A4-799D-406D-1F58-94812A5B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71AB-5E80-DC5F-6C7B-09206EE1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Coarse Quantization</a:t>
            </a:r>
          </a:p>
        </p:txBody>
      </p:sp>
    </p:spTree>
    <p:extLst>
      <p:ext uri="{BB962C8B-B14F-4D97-AF65-F5344CB8AC3E}">
        <p14:creationId xmlns:p14="http://schemas.microsoft.com/office/powerpoint/2010/main" val="2685317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AD7A-A75D-084D-1061-F38EA98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EAC8-D2CA-1AA4-031F-42C92D7E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C044-6234-CBCC-60DE-5F4C0471F7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Coarse </a:t>
            </a:r>
            <a:r>
              <a:rPr lang="en-US" b="1" dirty="0" err="1">
                <a:latin typeface="+mn-lt"/>
              </a:rPr>
              <a:t>quantizatrion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speeds NN search by reducing scope    </a:t>
            </a:r>
          </a:p>
          <a:p>
            <a:r>
              <a:rPr lang="en-US" dirty="0">
                <a:latin typeface="+mn-lt"/>
              </a:rPr>
              <a:t>To speed NN search by orders of magnitude limit scope of search    </a:t>
            </a:r>
          </a:p>
          <a:p>
            <a:r>
              <a:rPr lang="en-US" dirty="0">
                <a:latin typeface="+mn-lt"/>
              </a:rPr>
              <a:t>Coarse coding divides the search scope into small cells  </a:t>
            </a:r>
          </a:p>
          <a:p>
            <a:r>
              <a:rPr lang="en-US" dirty="0">
                <a:latin typeface="+mn-lt"/>
              </a:rPr>
              <a:t>Similar vectors are within the cells</a:t>
            </a:r>
          </a:p>
          <a:p>
            <a:r>
              <a:rPr lang="en-US" dirty="0">
                <a:latin typeface="+mn-lt"/>
              </a:rPr>
              <a:t>Can use the cell ids in an inverted index for fast lookup of similar vectors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C84A-5EC1-FA5C-21F1-68305B40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4704-9CB5-D839-DAC6-7AFF597C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Euclidian distances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observations the codes are found by a minimizing distance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of the book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solve this nonlinear minimization problem?   </a:t>
                </a:r>
              </a:p>
              <a:p>
                <a:pPr lvl="1"/>
                <a:r>
                  <a:rPr lang="en-US" dirty="0">
                    <a:latin typeface="+mn-lt"/>
                  </a:rPr>
                  <a:t>Several possible algorithms</a:t>
                </a:r>
              </a:p>
              <a:p>
                <a:pPr lvl="1"/>
                <a:r>
                  <a:rPr lang="en-US" dirty="0">
                    <a:latin typeface="+mn-lt"/>
                  </a:rPr>
                  <a:t>Lloyd’s algorithm is one possibility – we will examine in lesson on k-means clustering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3"/>
                <a:stretch>
                  <a:fillRect l="-1136" t="-1870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20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109E-962C-2F27-ABCB-969BB5885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F11D-1DA7-3664-55EA-0241B70D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a Euclidean </a:t>
                </a:r>
                <a:r>
                  <a:rPr lang="en-US" dirty="0" err="1">
                    <a:latin typeface="+mn-lt"/>
                  </a:rPr>
                  <a:t>noem</a:t>
                </a:r>
                <a:r>
                  <a:rPr lang="en-US" dirty="0">
                    <a:latin typeface="+mn-lt"/>
                  </a:rPr>
                  <a:t> the resulting search space is divided into </a:t>
                </a:r>
                <a:r>
                  <a:rPr lang="en-US" b="1" dirty="0">
                    <a:latin typeface="+mn-lt"/>
                    <a:hlinkClick r:id="rId3"/>
                  </a:rPr>
                  <a:t>Veroni cells</a:t>
                </a:r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Euclidean distance, Veroni cells are convex polygons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vectors between vectors in a Veroni cell are contained in the cell </a:t>
                </a:r>
              </a:p>
              <a:p>
                <a:r>
                  <a:rPr lang="en-US" dirty="0">
                    <a:latin typeface="+mn-lt"/>
                  </a:rPr>
                  <a:t>For L1 distance, Veroni cells are non-convex  </a:t>
                </a:r>
              </a:p>
              <a:p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For an interesting and entertaining in-depth discussion of Veroni cells see the </a:t>
                </a:r>
                <a:r>
                  <a:rPr lang="en-US" dirty="0">
                    <a:solidFill>
                      <a:srgbClr val="0563C1"/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blog post by Francesco </a:t>
                </a:r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Bellelli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 and the references therein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5"/>
                <a:stretch>
                  <a:fillRect l="-1136" t="-1870" r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43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8C63-2A7A-DF3F-5952-2F96777D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CC8E-3C13-63A5-1C42-32F5FC84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Euclidean norm, search space divided into Veroni cells </a:t>
                </a:r>
              </a:p>
              <a:p>
                <a:r>
                  <a:rPr lang="en-US" dirty="0">
                    <a:latin typeface="+mn-lt"/>
                  </a:rPr>
                  <a:t>The cell centroids are the coarse codes  representing the vectors within each cell</a:t>
                </a:r>
              </a:p>
              <a:p>
                <a:r>
                  <a:rPr lang="en-US" dirty="0">
                    <a:latin typeface="+mn-lt"/>
                  </a:rPr>
                  <a:t>Using centroids results in coarse coding gives squared error for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 r="-4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903C3B-86E6-F07C-1EDA-861D263DECD7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72EE4-3CB7-5B8B-DC9E-1A52FD23AA5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50063-C9CA-0CFE-7A25-4B08AB1A5417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713369-0E8D-100B-0161-3AC7F11F1ECB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DDCB6-257A-CD1F-99BC-108810DD98E1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2B27CA-27E3-D3BB-F09C-59395FF90E8D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D55B9-EC8A-296E-7907-597C60FD7F25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B1A155-D4A7-0DED-E19C-C6DBC951D694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364603-F771-3EBE-DB78-4F09E1A2CBA5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9FA045-363F-FFBF-9295-3360FDEE834B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898EBB-ADF4-08FE-D191-CF13934592D2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0EF1198-3BB0-FFA0-6D7C-2815DB6D47A9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BABBA5-FCB1-3E64-6873-118893A4E79A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2726D9-DA32-E30C-CEB3-D7E1A73283E5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46970E-E19F-E6A1-C0B1-847D56526C4F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5F955E-5FF6-FFB8-CB0D-EC4ACFE9A07C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4A16FF-3EA1-3A8E-B4CA-BE1AAD444687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AB1080-95E7-1E01-01C5-C89DBD7BFB9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397CD0C-858B-6D4A-95D9-556D5DBA1DD3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7B484A-F898-EB2C-86B7-56E6A8ADE884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C0EFAB1-502F-6A3D-3D31-87AEB447B353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2D516A-ADBD-DE5D-C39C-8B0F8E63F3EB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4B817ED-1673-A4EA-2F48-9B1C69B7C61F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6D51AAC-0B18-99CA-2BC8-7EB01C8C9BE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480DEBC-1691-A465-389E-DA8647830958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8803D4B-9128-92F9-D472-F5519298BE8A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C686873-EB6C-0122-1CA1-B91285A1545C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4CC46DD-6014-26E1-6D1D-8F01E2078AE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2D4212-D1A4-D8A4-787D-3F9B705C158D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B4B3C36-68C3-D9A6-7E99-5E30645CBA20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D9524958-8EAB-C682-7D89-6E9E44142254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A3DCD3F-9964-8343-1D15-7EDA69CEE84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EEEEEA74-B493-7BBD-FA4D-AD974AB539EB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2DA8F1AD-2267-B6ED-F84E-F05C3358B00C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E1C7BD68-7143-99CD-54F5-982494C05F2A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3899495E-437B-2942-8DE0-72FDC882AC9E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68621461-1216-6FF2-24F6-433B4F34F9FA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11A679-48BA-39C0-A393-4B734783409F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72FBD17-83D0-8AA3-F2B7-319006DCDD4A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7F3AFF-A48D-1647-3C73-32755764418B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ED48F3-19FD-66D1-3EEB-0611A1FB1352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047A0ACE-7F67-8B18-44AF-B79F5CC32643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8CB7F18B-2EFC-B65C-6844-9381F3E378FB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2863F8C-1B22-F974-2265-2948A30904C7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A83083-86D5-CE3E-E794-598FC9A0E9F4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7226EF7-14C4-5059-702A-AC297DEB007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E40E0E2-9AD2-EF18-D2CE-0DA9E2424BE3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E1DA7A0-5ECE-CE52-EC3C-AF364C6CC389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8C07B68-DDF5-E319-6A0F-69444127AAE7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72A34-A1A3-C9FB-6A48-A26882A79BD2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567708-0D1C-D3ED-DF5A-593E2C9EFAF9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6FC79E-FF92-2F74-CEF6-A16476B34D4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AC8A78-BFB3-A0E8-BA6F-CC6C38C5CF5D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6A4C3C-1C06-4A60-118C-4CF5C3AF73FF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A1F538-8276-C0C9-2964-732425F5CEA8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49E5E6-11CC-65F2-1C02-D48BD33EAD4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F36FEC-837D-907F-5F93-DAF1C746994D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08061-E1C3-60DD-BC47-486E0D86C580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C897B-3B8C-FC07-8D18-B5E986F779F5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5F07AC-D67A-7581-DF57-D0DBD1A78574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FC65E4-8B8E-D5E4-93AE-9EA6C8F1FD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5539E0-A299-555A-DB32-430E701A5FC3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75BAC2-E563-49BD-509F-6A49EA2CBA52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550D30-1DF5-6883-1F6C-BA0E2A8ABCF6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135B16-B6E7-A58E-86CC-6674FBBA01EB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6B7E8F-AC56-9462-05C6-C00923AA2AC6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9EA5B-551C-EE69-A214-1043C287DC86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E10F62-2F5F-CD73-7B74-959372359DA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F5B079-7FD3-C519-5183-F3128C5DFA67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1F5598-2BDC-0403-B24F-1576AE2119AF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348C85-6462-DC64-CA09-3FBDEB8F4BA1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4F95E3-4C54-194C-E74A-87FC81F7EB39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9F52E9-A8E2-7388-2072-71F9894BF4D4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3E9085-D860-5960-70D3-3DBF61EBF15B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7C2A66-6782-AB5A-B8A1-DA6D86B04D4D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D9A92B-5DF1-F53A-11AC-49ED7532E79A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22564-8CEC-D643-C488-FFC7034CECDD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6F9CA9-91D7-76E2-ED54-C992BABA5E43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2098F4-EDBB-5043-BCA0-A9DF4D87F59F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FAB29DF-CE84-A141-5F84-CD755B00C472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08519A-1C33-2AEA-B461-98904744D998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6D78C9-5EAE-4E45-2A72-DD22E397D8CC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53BC0F-4ADD-5045-2EF3-8B8C7B76C4A4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CFF39A-1890-2E02-1EEE-F4652EC23ADF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A8A7EC-704B-2795-7E93-EB4245DAEAA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5DD6F7-E539-6623-BA3D-23949B573E5F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E9889E-F029-92BF-7B1C-637F755FBAB6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2F2D67-B88D-01C2-5F32-459B29B7A18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15F25A-362E-B857-DCAE-251C77CD16DE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15C92F-CF4A-2979-B053-DBDB0D821B43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C8057C-F040-E0D7-993D-A3B60E095BF4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2F423A5-46FD-E582-2F0A-2423883B0388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8798CF8-CF03-1DD7-2D5E-BBC2BAB8AB43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DD374A-4062-FBF5-5307-0B49E6C29553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37493E6-B135-065C-2D60-08B5BDD1FB48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B83687A-4A98-46F3-4296-7D83E9D97D9D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4F1121-1AEA-D2F0-3C88-A3B9C22DFC91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7B5C08-ADFA-7242-C7D8-959A0A98CEE5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B405133-B162-15B6-EB00-C3B9AF062E24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F15AA9-83C9-A53E-482A-FE2F2C721740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CB4F9-2EC5-218F-2CD2-03F57804ACF8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EB332B9-F6A7-7968-A4E5-FE68D6A2C2B6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FDE32A3-DFD9-8BC8-8D02-172B95DF4FC8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E274D09-C88D-5765-521B-7CFA9DFE79E5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D883D65-D8DF-293E-215B-FD5AE4B17A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8FAA074-90AF-9CA2-5FF9-B97433FDF10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5C6CF8-0706-0E32-2ACD-195CF8B2004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CF48D85-F3E1-5A0C-06C1-9BF46CA42579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6BDBBDD-1364-A63C-4651-E7ED2C7F6209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3E5428E-6F8A-DFAE-B136-C7DB083F978C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5BDE5F6-124F-8345-B441-BE03835F900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7864716-AD43-6C9B-1DEA-BD7BB639384F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63DFF01-FE81-1BFB-0D80-BACB84DBEF7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7880483-626E-912E-80A9-150F394202B1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D4294F6-D1C3-6B4D-9F83-6856472B93FB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27B184C-BD9E-CBDD-83C5-5AD694E4E52E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0F31478-539A-1332-F91E-8B1AF80892E4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4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B23BB-D866-33E9-A2D0-7D842969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3D12-33DF-F1CA-A80A-0DDBBDD7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Search on centroids is only;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)≪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Once cell is found a fine search is performed for nearest neighbors  </a:t>
                </a:r>
              </a:p>
              <a:p>
                <a:pPr lvl="1"/>
                <a:r>
                  <a:rPr lang="en-US" dirty="0">
                    <a:latin typeface="+mn-lt"/>
                  </a:rPr>
                  <a:t>Only need to search observations in the cell  </a:t>
                </a:r>
              </a:p>
              <a:p>
                <a:pPr lvl="1"/>
                <a:r>
                  <a:rPr lang="en-US" dirty="0">
                    <a:latin typeface="+mn-lt"/>
                  </a:rPr>
                  <a:t>Many fine search methods can be used, such as using a flat index  </a:t>
                </a:r>
              </a:p>
              <a:p>
                <a:pPr lvl="1"/>
                <a:r>
                  <a:rPr lang="en-US" dirty="0">
                    <a:latin typeface="+mn-lt"/>
                  </a:rPr>
                  <a:t>Complexity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3CFA46-F4C3-BD5D-A4C1-3B34B1056C42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AD5C6D-0985-C4DC-0A12-893A965A6586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541CB1-047C-4806-A107-04CBA1FE4E45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4689A5-59EA-9F12-2970-F926DEA2E902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FFE11E-5CC9-4AAB-A7D1-8700A5626439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55ADCC-F8F0-A8D4-4BD3-4984BF069EAA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C5E896-C994-1747-9F0C-6528F859BAEB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7F0EF4-604D-10A4-4E6F-200E769F627B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FE5309-90F7-92E4-5F9B-181CA59204C0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DE7E719-5C57-855C-52D2-FC84B6EC4AE7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114915-E531-0023-4B74-C1B2C473ED1B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714DE8-91FA-B913-A118-88E3DD3A5F7A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E01902-72D8-0DF8-BBFE-30B02BF0D93B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2CBEA5-0EE4-7DC3-3F56-E73AB87C97CC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D37D65-0503-15B1-98FA-05D72A7C99CD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B2189D9-37EB-18F3-E8A1-C4E57CF319EB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1D11E9F-5ADB-0162-653B-173E3AC5F9BB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35E5DE2-BFE9-2629-D6C1-C15DCA63B16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33EBFE3-933D-5C52-D751-C3C1987BB357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76E85A5-8500-4474-CEA2-F2EA8184E70D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2C9B571-898B-8A2C-1E84-8140D09B333D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6692851-ECB1-F0EC-26D8-331769133334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577C1A4-BA34-9C9A-469A-DAD2FD80A772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565BB8F-BDEF-77A8-F20C-BAE3828CBF19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E0DD3C2-CA8F-327B-B2DB-3C461D8912C3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44F7488-AF01-B5B9-D47D-38A76F4598C5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0FC1A7-5FF9-6DE3-7B9C-60FC5F7B83B8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E61BDC-D981-6BDF-D84D-682F1C4FEF9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03BC2A0-E675-CFF9-288C-E41FEEA3871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3095277-0BCB-B193-2AF4-9326127DC79B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589D180E-B814-EAC2-8F96-A2B8720D2389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8A889929-5C12-5365-2485-DAD17DB55C7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2FA0B614-019F-298B-4F5E-88D1F14150DF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CF5C24B3-8B28-F672-D24D-F2A52072CE76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1BA8BDB5-6504-94EC-4A2C-6F2B76CEA91D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9F0C91E1-50E1-9C60-EABA-E30586F0044C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9B2787FE-E535-A11B-8735-2E053A5C0DF9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40E7BF-0C79-0FFA-D1DC-0A6DE04C86E7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580EC7-04CA-02B6-3052-C6CC73A544DD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19A560-9CD2-E687-A292-DD73211C0528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E946DD-A6CE-EEEF-42A8-DA5DA346473D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1C55C05-EF26-F048-9ED5-74F0029B4496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5F6AAA8C-1583-F8F6-E749-B6A7B6A278F4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A85918C-2394-A63D-3E9E-8FECEC326B4F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57E5B20-2874-BC5A-BF97-F4B2B7FE581E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8ED6189-7CB5-9152-D8F2-66963C26462D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BC1238E-D4C3-721D-B9CB-FB8E6BA439D7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79D2DF-3312-6F06-BEA4-CB5366AE437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F485908-D8BE-4C26-F8DD-2BDBB0CE74E9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0A9A38-8BA4-6ED4-25FA-B6B00B02F2EE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01110-6128-8B23-A4CB-D88C411D6426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E1E1B8-18AC-7301-C6D6-8F31158381F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750862-B4EF-4353-F418-1C6ABE693A10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D9D31A-5145-7573-E0A4-326F674BBEB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85ED74-7663-5EC3-8FA3-817AD108269D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20198E-2F63-9DFC-7B35-BDFB84196C27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1D5FDF-37CE-5D50-4FD6-52FCAC82E0C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8D384F-08EB-14DA-8248-75541A8DE93D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C4AE2-5598-8323-A5B9-932127F2E3F2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F60DE1-04CE-FFF6-D11D-BBCA69403C29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3A418-5946-D25F-ED70-1C8B718F5B75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CB089D-DED7-28E7-109E-348A883D2209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A8F521-202F-98D4-6C2B-11293F364254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552394-74EA-86E3-3C8F-92D67524BD28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211382-C519-8FF9-0B91-9C4E335C6250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4E2460-B41E-778B-84DB-0508C7EC1DFB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94BDD2-95B3-F9DA-11F8-56360C9EC8C5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58DC2C-5A25-FF58-0761-BD84183170D5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819572F-717E-B895-F3AE-50343FE9C5D6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2A662-F675-0759-5FD6-1D16AF426453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4D26AF-D530-40D2-62DA-F4D6A7D26438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270AEBE-004F-6F2F-C7DC-FB523B79B9E1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F7006E-E05C-4BEB-C0C9-F148063B1D07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E7750-02DD-9B10-AACF-34191F44AEBD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D5E83BB-1DBE-7EAF-79C8-CAD95C6B5353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506762-4F46-E504-3876-F261F0C59FFF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A37FF1-095C-7E3B-E106-9D32FF250AB1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BAA1492-AFCD-D905-3BE8-193F78F0E2A2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A361E3-49D3-6D96-5F6F-02A40E535393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C976FE-C853-A358-F231-2B85E08BB650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2579E7-34CB-E4F4-CF97-948CB7AD7EAF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73C8C70-A047-7B4A-D4C4-062BA0970D5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95D04AC-658D-8855-494B-77583C0758F9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C9B1912-6FF1-F056-773E-2A48BAEE9694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849255-493A-4127-6726-0AF18ECBA0B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9900F4-44E3-F9E4-0B5F-4F74DA7B046E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50FD5E-A586-3918-3FA9-0EFFA21D6134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62E581B-8100-E1EF-FDDC-482AFECD8478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80C22E3-E434-081C-DDE2-2CCC1F188207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48F545E-F709-3CB8-96CB-CD8C96717C70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C84447C-5AD1-E4B5-D98E-E835EA83E79C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8F7F46-D209-1CB9-ED9C-AE53F6D4AFD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B1DCC71-2F80-B836-A243-74BCEFAAB85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7BF48C8-9363-3F35-4DF2-165E61F5ABD9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C5E49DC-7A42-64F2-211F-BA0AC0CF21AC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8E8CC3-3A68-6859-4008-BB3E5DF4D366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DFC506A-9995-B045-C179-BDFF5790F10D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B630DF3-6D5D-D8A7-1BDF-AF55B28A2000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A52EB0-F717-2FCF-79A7-BE000727CE95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9E2E708-E017-D990-8921-2B82F3040441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8291A95-E43F-0F62-3FE0-515329AD1FF1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DA08257-064F-0B29-DFFE-E63FBC7E2A6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491908D-65F0-488C-B461-DA4702EE3E2E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DA7851-4874-1AC3-B238-497BC820CA71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9143552-FE2E-E479-45FF-99705CAF4F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5F77B03-36A5-1DF4-EBB5-C119ECDA0534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7C386E0-9F27-8650-373A-0694395F675D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50C1347-E467-8BA8-0DD8-3B97AE16D2A3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AFC8DE2-8ECB-6231-32C6-CD4781A7573E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7DDDA8-6996-740F-0F1F-C572DAB971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41225DA-8887-A288-5B1E-FDEDF481CD37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8731662-75A4-4252-7F44-092C6C26ACDB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FCD9DCD-FF53-DBC4-51CD-EC3C6389AA4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A3238F0-FD72-C197-08D0-BD1C021D1A77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B5AD3F8-A92B-F22F-6F8D-BDA73AFFCDE3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49A3915-0D03-8999-3A4F-89503090DBB6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1C201A2-4E55-5ABF-4A34-0C578DD08AD8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26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312E9-322E-0636-ACD9-892023D2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BC8C-5A5D-94BE-622C-7AB6A191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If the query vector is close to the cell boundary, the NNs can be in other cells</a:t>
                </a:r>
              </a:p>
              <a:p>
                <a:r>
                  <a:rPr lang="en-US" dirty="0">
                    <a:latin typeface="+mn-lt"/>
                  </a:rPr>
                  <a:t>Solution is to prob surrounding cells to expand range of search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attribute in FAISS sets the number of cells to prob</a:t>
                </a:r>
              </a:p>
              <a:p>
                <a:pPr lvl="1"/>
                <a:r>
                  <a:rPr lang="en-US" dirty="0">
                    <a:latin typeface="+mn-lt"/>
                  </a:rPr>
                  <a:t>The larger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the slower </a:t>
                </a:r>
                <a:r>
                  <a:rPr lang="en-US">
                    <a:latin typeface="+mn-lt"/>
                  </a:rPr>
                  <a:t>the query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  <a:blipFill>
                <a:blip r:embed="rId3"/>
                <a:stretch>
                  <a:fillRect l="-2033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4A95E3-CA47-A402-C5BA-E44317C65C39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3EC86D-DAE2-9074-42F1-2CD4F954DAC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7A649A-1279-A0F9-6FF0-C6134D49320E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B1B36D-F28B-C09F-5445-8B1B1DDF467D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4E3EA4-8118-12D9-A580-9D3D3BA5199F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88B78F-652C-3B82-FF00-80A24D1B4883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F622D6-08AC-68F2-9B9F-36C92B8574F1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B98996-4A74-5788-F44D-C66231E8AF62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3E734-59DB-6EFF-F42A-5208DF749D8B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61E4CC-B0E5-4292-AF24-640FE10D5221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67249F-175C-432A-4095-ECE7ACDFCFFD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CB650D-62EE-AA91-C1FB-8347A682610C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8F4ECF-B494-EB99-B577-B86AC798C2B6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991F61-51CD-8B25-4121-5999CD03594D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45FB23-7390-2311-6A33-ECFB43F8C122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EC4EC7-768C-ADE4-09D1-FCB65E22066D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681842-BA13-AD87-7BD2-791B71CE29D9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F9BF6C-89FF-5C50-9A9D-414E0BFAE12C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37D89AD-EA65-7800-EEFD-5EB3E71B7CFF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4B13BF1-A9F5-7629-6D39-191A12BF6919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EBD817E-8F14-B2ED-63E6-F1427A0561A9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670CCF-9421-34BB-D565-8978199354D1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B4EFAF-94C2-AF38-D662-C95378E80C43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931AB9C-C34B-3728-EB1E-D3040DCF05C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BBF4292-8058-5E89-C10E-52BBF4FD96D5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EA57D5A-542D-58D0-8029-C9EF255ADAAE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F49C646-5FED-2158-4421-FAC6B13EA761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5D4A8A3-0C1C-C695-187C-F0B26C62BBFF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D63DF3A-C6AB-F5ED-87D1-B04ADD42C5A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A526C1-86C7-DE23-9EDB-450ED6C282D5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E17BE318-38E5-BCA2-03AA-2AA924DCFEE2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4B42E92C-82D1-7485-9D00-3DD49A53950A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835AF347-10C1-E141-12E7-66B9280C0652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B4B25439-97F7-AD7C-68FF-3C0218986664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FD59AA8E-8BA9-E200-F2CA-CD872FF5E85C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8B169603-A4B6-4719-7954-EBF31787B11A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AC6AA222-D022-19B3-1BD0-6CCDC85DA617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B01525-E009-8C81-55CF-FD8678A045C9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630A5C-EE8A-87F3-92DA-4FB43FDE9284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1A11568-1243-C663-1367-F61C6DE9EFD3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990D6D3-938F-A12D-CAA0-FB68712697E7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41CFD50-68EE-8ECD-D0C9-1D70C06DFF44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E4ED75D4-81C3-766E-45D0-E28809FE295F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7B12A02-FEA5-0BEE-73A8-B77E245A134A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3AFD479-2EAD-47EF-C433-352091DAC657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67E72B7-DCF4-7A20-062B-E78845B477E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C4D4A1-F389-95F7-E8D0-1675580731E6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3CD0DBF-58DC-DD05-0901-36447BE14B8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A9AD3D6-7FE8-7716-474D-2BB74056957D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4CC8C-978E-2BA2-8BC3-186E82AB38EC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9DDF74-CE63-FAB8-04FB-F231E417A068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4D47BF-7B8C-3852-8F6B-798C2E2CB16B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02E7E0-6C37-DEF6-FD10-7ADF53799E12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9FAC79-FCEA-DC87-447B-12D79696ECF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B834A2-D1A8-339D-A764-E40CC0B31E71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9F7B57-6080-8347-D4DE-34D3FC7011F8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93DC73-4F55-DDAA-19E8-F8DDC06DBA8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4EBD0A-6135-5EDD-E79B-A6CAF0A4EAB2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7D73D-9AC0-41DF-67B2-95F5CF368894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48A11B-A31F-C55E-FC9B-FA41484BDE5E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0A0D20-F634-9152-CE12-7A1AEE3AAF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299AE0-C416-6160-789C-109D9F9CEAE4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C9F30D-8C85-A146-EB06-128AFD38117A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7DE3EA-7887-84CE-04F4-8D2784D9B8F4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05036F-68E1-34E2-1637-07B5F2BC0154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432D4B-79D0-AB8E-862C-BD0E72666BB0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1E3CB5-572F-00C9-48D7-069E7260177C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5F0EEA-EAF4-086F-39E8-134885F03D9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7999F-D1E4-E2CF-E28E-5832FC599721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151EFB-1155-927F-92F9-B50960D6C81B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84B570-E665-4561-D37C-524B52FCF439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6A5A17-E2B7-1A2F-BE98-5B9EBCAFA092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09DFFF-9DBC-0860-AA68-92A01388A285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9D91E1-57E6-3710-9937-3EEFBA7DC276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4AB408-9EAE-7266-4868-850D792AF508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3D5DB3-FAB4-0D1B-FB6A-CA2CF2D72CF4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48CD6D5-D024-830C-C072-A9FA8BCF61B3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8CCD652-8E79-69E7-36A3-539CF9C2D3E5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07758-1CF4-4DAC-681C-A99B28092A91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35C4149-04DD-CE38-EF5D-137583F5615B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147B796-27C2-27CF-ACCD-5A589BF94FB0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7180D0-CECF-F068-23F3-F5034DD27AD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99081FC-A3E7-A9C0-E9CA-29E75226A717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BFE876-F7EC-E0D9-7B32-E255C5713507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7F8DD7-B890-F504-CE01-863E090D3EBA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E72C402-7A5C-FE93-D00B-1B0B988A28D5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AF76B04-9523-73BB-F238-5133A09B9537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98CB864-001D-B06D-969E-A11CC416B33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EDBF28E-176A-6F94-1D06-EA00BB22C4D4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7837BF-0A31-5F2E-B06D-BE0A629EAEAB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C5D35E-8A3A-3127-FF7F-AAE7A539934D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F8C4704-4A12-847E-E980-2ECA9A35B54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6C868A2-20EE-A85C-0750-E22188DE59B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8CB319-357C-411F-0ECC-894CCC3B301C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B6C8D29-CA39-2433-32B8-4F44DD96F167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BC74A88-D4A2-994E-E92A-B64F39978515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D01118-D437-FB7A-3D8D-467302BB7B17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03B1AF2-DE15-6CA3-0382-2B2DEC73CC78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9A3B893-C3BE-07D0-05A1-6BCE223530B3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D5368B9-E209-5886-44FB-448E6C29C614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6C95B71-AB87-5AC7-931F-A2DF3581D6BD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BCB9CB3-99EA-9A02-952A-B8A22347283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9EFD2BE-2297-BDAB-C53F-7920BF555F5D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56A2E49-1632-76B6-12FA-6CC0E445079F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AE1163-609A-BB12-14C3-3D2BBF7C7516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1F0FB0C-040D-EC3E-A7C3-D896CD7C35E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845A4E0-9923-EEAA-94E1-23E6BDDD003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BAE0D7-9593-2706-9441-938CA5065866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A8022D5-DBE7-5B3A-9909-7886BD2FBE4F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B949B30-3DEC-0081-E3FA-4D103CE67E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905C815-152F-873D-0F08-9F707A75847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B9A5CEE-861E-0A63-2348-B73D93F6E0B9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5989367-342F-196F-41AC-C21EA6C2C802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EC7A756-5AC0-28F7-A81A-BE931613BBCF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63ABBF-1FF5-CAC6-44FD-B5137926CA7E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511F17-EB4F-9DDA-5851-28EA7DB9B67B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D0F9065-DC92-69DE-BF1A-531C600817CF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84B902BA-DFAB-7710-2A9F-1E732A35D61F}"/>
              </a:ext>
            </a:extLst>
          </p:cNvPr>
          <p:cNvSpPr/>
          <p:nvPr/>
        </p:nvSpPr>
        <p:spPr>
          <a:xfrm>
            <a:off x="8982602" y="2614277"/>
            <a:ext cx="174414" cy="211708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CCE809-B48D-3B4B-97CC-3AF02710356C}"/>
              </a:ext>
            </a:extLst>
          </p:cNvPr>
          <p:cNvSpPr txBox="1"/>
          <p:nvPr/>
        </p:nvSpPr>
        <p:spPr>
          <a:xfrm>
            <a:off x="8666728" y="2724013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070192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754C0-D3EA-6714-26F5-DC98EAA71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15A1-A950-DA3E-8AE0-1B89E6FA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4990-A112-0BCA-24F8-E1876AAB2D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20848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Veroni cells are not the only way to perform coarse quantization </a:t>
            </a:r>
          </a:p>
          <a:p>
            <a:r>
              <a:rPr lang="en-US" dirty="0">
                <a:latin typeface="+mn-lt"/>
                <a:hlinkClick r:id="rId3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The multi-index is quantized along the axes of a grid</a:t>
            </a:r>
          </a:p>
          <a:p>
            <a:r>
              <a:rPr lang="en-US" dirty="0">
                <a:latin typeface="+mn-lt"/>
              </a:rPr>
              <a:t>Result is a better constrained search region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E1BC0-72B5-367E-DB28-A1C41300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41" y="2980973"/>
            <a:ext cx="7598811" cy="38709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0B9A4-4A71-D827-F58C-1A7C833ADBF6}"/>
              </a:ext>
            </a:extLst>
          </p:cNvPr>
          <p:cNvCxnSpPr>
            <a:cxnSpLocks/>
          </p:cNvCxnSpPr>
          <p:nvPr/>
        </p:nvCxnSpPr>
        <p:spPr>
          <a:xfrm>
            <a:off x="6263884" y="2885005"/>
            <a:ext cx="1755453" cy="1701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7E3016-A8C9-EE5C-BB54-A6B55FD19A6C}"/>
              </a:ext>
            </a:extLst>
          </p:cNvPr>
          <p:cNvCxnSpPr>
            <a:cxnSpLocks/>
          </p:cNvCxnSpPr>
          <p:nvPr/>
        </p:nvCxnSpPr>
        <p:spPr>
          <a:xfrm flipH="1">
            <a:off x="4796933" y="2885005"/>
            <a:ext cx="870391" cy="16087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537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6871D-2200-338F-4873-09D8AE8D4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45ADFA-3C77-51BE-AFB8-7C1EE8DF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258" y="2618630"/>
            <a:ext cx="7496474" cy="278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02503-1D0F-D956-4030-1ED2FF47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2624-5844-DE51-1DD9-F6D1923B58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1579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Grid is quantized along axes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4D1749-9FF8-BA60-3A42-DA8D91407527}"/>
              </a:ext>
            </a:extLst>
          </p:cNvPr>
          <p:cNvCxnSpPr>
            <a:cxnSpLocks/>
          </p:cNvCxnSpPr>
          <p:nvPr/>
        </p:nvCxnSpPr>
        <p:spPr>
          <a:xfrm flipH="1" flipV="1">
            <a:off x="6430139" y="5271247"/>
            <a:ext cx="386297" cy="7897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39736A-852B-7A8C-0CD7-80AAC1DBD7CD}"/>
              </a:ext>
            </a:extLst>
          </p:cNvPr>
          <p:cNvCxnSpPr>
            <a:cxnSpLocks/>
          </p:cNvCxnSpPr>
          <p:nvPr/>
        </p:nvCxnSpPr>
        <p:spPr>
          <a:xfrm>
            <a:off x="4298169" y="2268886"/>
            <a:ext cx="39119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57694-45A7-CB59-CA42-4B9728DFA45F}"/>
              </a:ext>
            </a:extLst>
          </p:cNvPr>
          <p:cNvSpPr txBox="1">
            <a:spLocks/>
          </p:cNvSpPr>
          <p:nvPr/>
        </p:nvSpPr>
        <p:spPr>
          <a:xfrm>
            <a:off x="520004" y="5961920"/>
            <a:ext cx="11328892" cy="78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Distances from the query vector are measured along the axes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7668A-12D2-5151-310A-B6331B0B2C02}"/>
              </a:ext>
            </a:extLst>
          </p:cNvPr>
          <p:cNvCxnSpPr>
            <a:cxnSpLocks/>
          </p:cNvCxnSpPr>
          <p:nvPr/>
        </p:nvCxnSpPr>
        <p:spPr>
          <a:xfrm flipV="1">
            <a:off x="6816436" y="5271247"/>
            <a:ext cx="1403384" cy="74814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FBA93C-E87E-1210-0F3D-5EB6136C4B21}"/>
              </a:ext>
            </a:extLst>
          </p:cNvPr>
          <p:cNvCxnSpPr>
            <a:cxnSpLocks/>
          </p:cNvCxnSpPr>
          <p:nvPr/>
        </p:nvCxnSpPr>
        <p:spPr>
          <a:xfrm>
            <a:off x="1261579" y="2268886"/>
            <a:ext cx="635679" cy="2845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08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54DED-22B7-2921-35BF-CB2679BBB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7489D4-B3C7-ED6E-B694-62C9323F4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46" y="2145248"/>
            <a:ext cx="8115503" cy="3816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8C4CC-FC3C-474A-4857-B9168AEF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0C7F5-FB84-BF42-81A0-DFA8856B39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824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D44C97-37D0-6D99-BC28-D00913E84DF5}"/>
              </a:ext>
            </a:extLst>
          </p:cNvPr>
          <p:cNvCxnSpPr>
            <a:cxnSpLocks/>
          </p:cNvCxnSpPr>
          <p:nvPr/>
        </p:nvCxnSpPr>
        <p:spPr>
          <a:xfrm flipH="1" flipV="1">
            <a:off x="1701664" y="5911816"/>
            <a:ext cx="4684466" cy="4747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038A2C-0378-A777-D813-33D9634CD8E7}"/>
              </a:ext>
            </a:extLst>
          </p:cNvPr>
          <p:cNvCxnSpPr>
            <a:cxnSpLocks/>
          </p:cNvCxnSpPr>
          <p:nvPr/>
        </p:nvCxnSpPr>
        <p:spPr>
          <a:xfrm>
            <a:off x="4298169" y="2268886"/>
            <a:ext cx="39119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251F83-4EF6-DCC6-D18E-20261E944017}"/>
              </a:ext>
            </a:extLst>
          </p:cNvPr>
          <p:cNvCxnSpPr>
            <a:cxnSpLocks/>
          </p:cNvCxnSpPr>
          <p:nvPr/>
        </p:nvCxnSpPr>
        <p:spPr>
          <a:xfrm flipH="1">
            <a:off x="8322507" y="2046212"/>
            <a:ext cx="581891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991F0C-BAB0-75FD-018D-72FF516039E9}"/>
              </a:ext>
            </a:extLst>
          </p:cNvPr>
          <p:cNvSpPr txBox="1">
            <a:spLocks/>
          </p:cNvSpPr>
          <p:nvPr/>
        </p:nvSpPr>
        <p:spPr>
          <a:xfrm>
            <a:off x="6188142" y="1355539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Total distances are the sum of distances along the axes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3FDC01-BA0B-7003-EF25-096DE37898BF}"/>
              </a:ext>
            </a:extLst>
          </p:cNvPr>
          <p:cNvSpPr txBox="1">
            <a:spLocks/>
          </p:cNvSpPr>
          <p:nvPr/>
        </p:nvSpPr>
        <p:spPr>
          <a:xfrm>
            <a:off x="6525541" y="6036507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The query proceeds stepwise until required NNs found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13CA2-F22C-6503-B05E-61BF594D328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59692" y="4982747"/>
            <a:ext cx="1534212" cy="10537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20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ECF4D-6E81-926A-7B32-C1390ACA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36F4-C323-EB5B-18DF-F2B396A2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07D7-7889-4DD8-B948-04F54A91D2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is wide landscape of technologies available for the similarity search problem</a:t>
            </a:r>
          </a:p>
          <a:p>
            <a:r>
              <a:rPr lang="en-US" dirty="0">
                <a:latin typeface="+mn-lt"/>
              </a:rPr>
              <a:t>Vector databases incorporate massive scale similarity search,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Pinecone</a:t>
            </a:r>
            <a:r>
              <a:rPr lang="en-US" dirty="0">
                <a:latin typeface="+mn-lt"/>
              </a:rPr>
              <a:t> includes FAISS</a:t>
            </a:r>
          </a:p>
          <a:p>
            <a:pPr lvl="1"/>
            <a:r>
              <a:rPr lang="en-US" dirty="0">
                <a:latin typeface="+mn-lt"/>
                <a:hlinkClick r:id="rId4"/>
              </a:rPr>
              <a:t>Milvus</a:t>
            </a:r>
            <a:r>
              <a:rPr lang="en-US" dirty="0">
                <a:latin typeface="+mn-lt"/>
              </a:rPr>
              <a:t> from Zilli</a:t>
            </a:r>
          </a:p>
          <a:p>
            <a:pPr lvl="1"/>
            <a:r>
              <a:rPr lang="en-US" dirty="0">
                <a:latin typeface="+mn-lt"/>
                <a:hlinkClick r:id="rId5"/>
              </a:rPr>
              <a:t>Chroma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6"/>
              </a:rPr>
              <a:t>Weaviate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And many more…</a:t>
            </a:r>
          </a:p>
          <a:p>
            <a:r>
              <a:rPr lang="en-US" dirty="0">
                <a:latin typeface="+mn-lt"/>
              </a:rPr>
              <a:t>Cloud platforms often include massive scale document similarity search,</a:t>
            </a:r>
          </a:p>
          <a:p>
            <a:pPr lvl="1"/>
            <a:r>
              <a:rPr lang="en-US" dirty="0">
                <a:latin typeface="+mn-lt"/>
                <a:hlinkClick r:id="rId7"/>
              </a:rPr>
              <a:t>AWS </a:t>
            </a:r>
            <a:r>
              <a:rPr lang="en-US" dirty="0" err="1">
                <a:latin typeface="+mn-lt"/>
                <a:hlinkClick r:id="rId7"/>
              </a:rPr>
              <a:t>ElasticSearch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8"/>
              </a:rPr>
              <a:t>Azure AI Search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And others….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88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4FEE-F730-20D7-BB7C-47B6DCCF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5589-00E9-A33E-686B-906EA3FA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LSH for Cosine Distance</a:t>
            </a:r>
          </a:p>
        </p:txBody>
      </p:sp>
    </p:spTree>
    <p:extLst>
      <p:ext uri="{BB962C8B-B14F-4D97-AF65-F5344CB8AC3E}">
        <p14:creationId xmlns:p14="http://schemas.microsoft.com/office/powerpoint/2010/main" val="110213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11010128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LSH be applied to numeric variables? </a:t>
            </a:r>
          </a:p>
          <a:p>
            <a:r>
              <a:rPr lang="en-US" dirty="0">
                <a:latin typeface="+mn-lt"/>
              </a:rPr>
              <a:t>Can create hashes to </a:t>
            </a:r>
            <a:r>
              <a:rPr lang="en-US" b="1" dirty="0">
                <a:latin typeface="+mn-lt"/>
              </a:rPr>
              <a:t>estimate cosine distance </a:t>
            </a:r>
          </a:p>
          <a:p>
            <a:r>
              <a:rPr lang="en-US" dirty="0">
                <a:latin typeface="+mn-lt"/>
              </a:rPr>
              <a:t>Cosine distances computed with </a:t>
            </a:r>
            <a:r>
              <a:rPr lang="en-US" b="1" dirty="0">
                <a:latin typeface="+mn-lt"/>
              </a:rPr>
              <a:t>numeric (real) variables     </a:t>
            </a:r>
          </a:p>
          <a:p>
            <a:r>
              <a:rPr lang="en-US" dirty="0">
                <a:latin typeface="+mn-lt"/>
              </a:rPr>
              <a:t>Uses computationally efficient dot products as hashes  </a:t>
            </a:r>
          </a:p>
          <a:p>
            <a:r>
              <a:rPr lang="en-US" dirty="0">
                <a:latin typeface="+mn-lt"/>
              </a:rPr>
              <a:t>Apply LSH to find cosine distance estimates    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05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Review Cosine Similarity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  <a:blipFill>
                <a:blip r:embed="rId3"/>
                <a:stretch>
                  <a:fillRect l="-1111" t="-6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/>
          <p:nvPr/>
        </p:nvCxnSpPr>
        <p:spPr>
          <a:xfrm>
            <a:off x="758008" y="5961921"/>
            <a:ext cx="45978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758008" y="2578125"/>
            <a:ext cx="0" cy="3383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B40F0C-6CA8-4E2B-9506-257938DB4E99}"/>
              </a:ext>
            </a:extLst>
          </p:cNvPr>
          <p:cNvSpPr txBox="1"/>
          <p:nvPr/>
        </p:nvSpPr>
        <p:spPr>
          <a:xfrm>
            <a:off x="2907106" y="5961921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3A1DA-70A2-4EC3-9CAF-5C65A92AE62B}"/>
              </a:ext>
            </a:extLst>
          </p:cNvPr>
          <p:cNvSpPr txBox="1"/>
          <p:nvPr/>
        </p:nvSpPr>
        <p:spPr>
          <a:xfrm>
            <a:off x="238462" y="3953012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23426B5-5480-4DE4-9184-9876C2CB2517}"/>
              </a:ext>
            </a:extLst>
          </p:cNvPr>
          <p:cNvSpPr/>
          <p:nvPr/>
        </p:nvSpPr>
        <p:spPr>
          <a:xfrm>
            <a:off x="4316808" y="339031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D8CD439-2CC4-4431-AB63-0F32315F3BC5}"/>
              </a:ext>
            </a:extLst>
          </p:cNvPr>
          <p:cNvSpPr/>
          <p:nvPr/>
        </p:nvSpPr>
        <p:spPr>
          <a:xfrm>
            <a:off x="2498956" y="522982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27AE9-6F7D-46F4-B0C2-70E2F3CD488A}"/>
              </a:ext>
            </a:extLst>
          </p:cNvPr>
          <p:cNvSpPr txBox="1"/>
          <p:nvPr/>
        </p:nvSpPr>
        <p:spPr>
          <a:xfrm>
            <a:off x="2211797" y="5411221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(2,1)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00F31-6C70-4F71-B1DD-342BB67BF461}"/>
              </a:ext>
            </a:extLst>
          </p:cNvPr>
          <p:cNvSpPr txBox="1"/>
          <p:nvPr/>
        </p:nvSpPr>
        <p:spPr>
          <a:xfrm>
            <a:off x="4531787" y="3222984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(4,3)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Points at (2,1) and (4,3)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the distance between them?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Cosine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𝑑𝑐𝑜𝑠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2∗4 +1∗3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=0.984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blipFill>
                <a:blip r:embed="rId4"/>
                <a:stretch>
                  <a:fillRect l="-1229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58008" y="5334265"/>
            <a:ext cx="1740948" cy="62765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42126" y="3494755"/>
            <a:ext cx="3574682" cy="2467168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1850592" y="5051214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52682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Start with two vectors,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 hyperplane H at random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Hyperplane defined by a perpendicular vector, v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x, y have opposite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opposite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blipFill>
                <a:blip r:embed="rId3"/>
                <a:stretch>
                  <a:fillRect l="-1607" t="-1077" r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981949" y="3555602"/>
            <a:ext cx="2706076" cy="279636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29523" y="4214462"/>
            <a:ext cx="1027142" cy="848204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3329869" y="380274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2588344" y="5474388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9568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1" grpId="0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another hyperplane H at random with orthogonal vector 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have same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same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Therefore expected probability that dot product with orthogonal vector have opposite signs: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+,−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blipFill>
                <a:blip r:embed="rId3"/>
                <a:stretch>
                  <a:fillRect l="-1607" t="-996" b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584200" y="4992523"/>
            <a:ext cx="4341305" cy="1922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39268" y="3921551"/>
            <a:ext cx="138963" cy="1141115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2508749" y="346422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4343470" y="5132406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72217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Consider a similarity measure between two documents: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  <a:blipFill>
                <a:blip r:embed="rId3"/>
                <a:stretch>
                  <a:fillRect l="-1111" t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658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6331585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Probability of error from mini-hashing</a:t>
            </a:r>
          </a:p>
          <a:p>
            <a:r>
              <a:rPr lang="en-US" dirty="0">
                <a:latin typeface="+mn-lt"/>
              </a:rPr>
              <a:t>Using mini-hashes yields low sensitivity to positive cases</a:t>
            </a:r>
          </a:p>
          <a:p>
            <a:r>
              <a:rPr lang="en-US" dirty="0">
                <a:latin typeface="+mn-lt"/>
              </a:rPr>
              <a:t>How can we improve on </a:t>
            </a:r>
            <a:r>
              <a:rPr lang="en-US" b="1" dirty="0">
                <a:latin typeface="+mn-lt"/>
              </a:rPr>
              <a:t>local sensitivity?</a:t>
            </a:r>
          </a:p>
          <a:p>
            <a:r>
              <a:rPr lang="en-US" dirty="0">
                <a:latin typeface="+mn-lt"/>
              </a:rPr>
              <a:t>We employ </a:t>
            </a:r>
            <a:r>
              <a:rPr lang="en-US" b="1" dirty="0">
                <a:latin typeface="+mn-lt"/>
              </a:rPr>
              <a:t>b bands of r mini-hashes</a:t>
            </a:r>
            <a:r>
              <a:rPr lang="en-US" dirty="0">
                <a:latin typeface="+mn-lt"/>
              </a:rPr>
              <a:t> per band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8292775" y="1152735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8292775" y="115274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8292775" y="146538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8292775" y="208079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8292775" y="177803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8292775" y="3614337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7183802" y="1561607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7183802" y="2675836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7183802" y="524359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8292775" y="2393429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8292775" y="239343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8292775" y="270608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8292775" y="3321484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8292775" y="301873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8217712" y="4889717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8217712" y="48897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8217712" y="520237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8217712" y="58177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8217712" y="551501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351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+mn-lt"/>
                  </a:rPr>
                  <a:t>bands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latin typeface="+mn-lt"/>
                  </a:rPr>
                  <a:t> mini-hashes </a:t>
                </a:r>
                <a:r>
                  <a:rPr lang="en-US" dirty="0">
                    <a:latin typeface="+mn-lt"/>
                  </a:rPr>
                  <a:t>we can find the sensitivity of positives for a given Jaccard similarity between two documents</a:t>
                </a:r>
              </a:p>
              <a:p>
                <a:r>
                  <a:rPr lang="en-US" dirty="0">
                    <a:latin typeface="+mn-lt"/>
                  </a:rPr>
                  <a:t>The probability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disagree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  <a:blipFill>
                <a:blip r:embed="rId3"/>
                <a:stretch>
                  <a:fillRect l="-1111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02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707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Set </a:t>
                </a:r>
                <a:r>
                  <a:rPr lang="en-US" b="1" dirty="0">
                    <a:latin typeface="+mn-lt"/>
                  </a:rPr>
                  <a:t>thresholds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define a </a:t>
                </a:r>
                <a:r>
                  <a:rPr lang="en-US" b="1" dirty="0">
                    <a:latin typeface="+mn-lt"/>
                  </a:rPr>
                  <a:t>decision rule</a:t>
                </a:r>
              </a:p>
              <a:p>
                <a:r>
                  <a:rPr lang="en-US" dirty="0">
                    <a:latin typeface="+mn-lt"/>
                  </a:rPr>
                  <a:t>Consider distance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generated from a family of functions,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with decision rule:</a:t>
                </a: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It is easy to see the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more sensitive the hash function the more sensitive the decision rule</a:t>
                </a:r>
                <a:endParaRPr lang="en-US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 r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7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cosine distance hashes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Using cosine hashes,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iif</a:t>
                </a:r>
                <a:r>
                  <a:rPr lang="en-US" dirty="0">
                    <a:latin typeface="+mn-lt"/>
                  </a:rPr>
                  <a:t> the dot products x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have the same sign,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28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8DA7-E7C7-7E10-22A4-37B7DE26B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1775-E2D7-FF22-19A8-E3E47BAB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2E26-F656-9FB4-B8AF-B8B04723AE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are several vector similarity search platforms for recommender systems, document search and web search,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Approximate Nearest Neighbor Search Oh Yeah (Annoy)</a:t>
            </a:r>
            <a:r>
              <a:rPr lang="en-US" dirty="0">
                <a:latin typeface="+mn-lt"/>
              </a:rPr>
              <a:t> from Spotify </a:t>
            </a:r>
          </a:p>
          <a:p>
            <a:pPr lvl="1"/>
            <a:r>
              <a:rPr lang="en-US" dirty="0" err="1">
                <a:latin typeface="+mn-lt"/>
                <a:hlinkClick r:id="rId4"/>
              </a:rPr>
              <a:t>Qdrant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5"/>
              </a:rPr>
              <a:t>Vearch</a:t>
            </a:r>
            <a:r>
              <a:rPr lang="en-US" dirty="0">
                <a:latin typeface="+mn-lt"/>
                <a:hlinkClick r:id="rId5"/>
              </a:rPr>
              <a:t>-Gamma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6"/>
              </a:rPr>
              <a:t>Vespa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  <a:hlinkClick r:id="rId7"/>
              </a:rPr>
              <a:t>OpenSearch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And others…</a:t>
            </a:r>
          </a:p>
          <a:p>
            <a:r>
              <a:rPr lang="en-US" dirty="0">
                <a:latin typeface="+mn-lt"/>
              </a:rPr>
              <a:t>We will focus on </a:t>
            </a:r>
            <a:r>
              <a:rPr lang="en-US" b="1" dirty="0">
                <a:latin typeface="+mn-lt"/>
                <a:hlinkClick r:id="rId8"/>
              </a:rPr>
              <a:t>Facebook AI Similarity Search (FAISS)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FAISS is widely used as a basis for many similarity search platforms</a:t>
            </a:r>
          </a:p>
          <a:p>
            <a:r>
              <a:rPr lang="en-US" dirty="0">
                <a:latin typeface="+mn-lt"/>
              </a:rPr>
              <a:t>We will explore specific solutions using these algorithms in subsequent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31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Use sketches to simplify cosine distance LSH  </a:t>
                </a:r>
              </a:p>
              <a:p>
                <a:r>
                  <a:rPr lang="en-US" dirty="0">
                    <a:latin typeface="+mn-lt"/>
                  </a:rPr>
                  <a:t>Need to compute a number of hashes to accurately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latin typeface="Symbol" panose="05050102010706020507" pitchFamily="18" charset="2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Must average out error of each hash (estimate)   </a:t>
                </a:r>
              </a:p>
              <a:p>
                <a:r>
                  <a:rPr lang="en-US" dirty="0">
                    <a:latin typeface="+mn-lt"/>
                  </a:rPr>
                  <a:t>Sketches can speed this calculation  </a:t>
                </a:r>
              </a:p>
              <a:p>
                <a:r>
                  <a:rPr lang="en-US" dirty="0">
                    <a:latin typeface="+mn-lt"/>
                  </a:rPr>
                  <a:t>Use </a:t>
                </a:r>
                <a:r>
                  <a:rPr lang="en-US" b="1" dirty="0">
                    <a:latin typeface="+mn-lt"/>
                  </a:rPr>
                  <a:t>random vectors (random projections)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latin typeface="+mn-lt"/>
                  </a:rPr>
                  <a:t> values</a:t>
                </a:r>
                <a:r>
                  <a:rPr lang="en-US" dirty="0">
                    <a:latin typeface="+mn-lt"/>
                  </a:rPr>
                  <a:t>,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+1,−1,−1,+1,…,−1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Hash family,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is </a:t>
                </a:r>
                <a:r>
                  <a:rPr lang="en-US" b="1" dirty="0">
                    <a:latin typeface="+mn-lt"/>
                  </a:rPr>
                  <a:t>sign of dot products </a:t>
                </a:r>
                <a:r>
                  <a:rPr lang="en-US" dirty="0">
                    <a:latin typeface="+mn-lt"/>
                  </a:rPr>
                  <a:t>of variables with random vectors </a:t>
                </a:r>
              </a:p>
              <a:p>
                <a:r>
                  <a:rPr lang="en-US" dirty="0">
                    <a:latin typeface="+mn-lt"/>
                  </a:rPr>
                  <a:t>For d dimensional data, limited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possible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Most useful for very high-dimensional variables  </a:t>
                </a:r>
              </a:p>
              <a:p>
                <a:r>
                  <a:rPr lang="en-US" dirty="0">
                    <a:latin typeface="+mn-lt"/>
                  </a:rPr>
                  <a:t>See the MMDS book for similar method for Euclidean spaces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313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8E92-8F9D-961A-0F21-7B8F8627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6C7-B16A-BB10-1CAE-8CD7E193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Product Quantization</a:t>
            </a:r>
          </a:p>
        </p:txBody>
      </p:sp>
    </p:spTree>
    <p:extLst>
      <p:ext uri="{BB962C8B-B14F-4D97-AF65-F5344CB8AC3E}">
        <p14:creationId xmlns:p14="http://schemas.microsoft.com/office/powerpoint/2010/main" val="1376956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114D-C2B0-93AC-FDA8-5552D4B8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6CF1-B60D-5F3C-294D-0557D71D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33EC-5BB0-2188-D54B-4E2AD61AA9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81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Product Quantization (PQ) </a:t>
            </a:r>
            <a:r>
              <a:rPr lang="en-US" dirty="0">
                <a:latin typeface="+mn-lt"/>
              </a:rPr>
              <a:t>for ANNS was first proposed by </a:t>
            </a:r>
            <a:r>
              <a:rPr lang="en-US" dirty="0">
                <a:latin typeface="+mn-lt"/>
                <a:hlinkClick r:id="rId3"/>
              </a:rPr>
              <a:t>Jégou, </a:t>
            </a:r>
            <a:r>
              <a:rPr lang="en-US" dirty="0" err="1">
                <a:latin typeface="+mn-lt"/>
                <a:hlinkClick r:id="rId3"/>
              </a:rPr>
              <a:t>Douze</a:t>
            </a:r>
            <a:r>
              <a:rPr lang="en-US" dirty="0">
                <a:latin typeface="+mn-lt"/>
                <a:hlinkClick r:id="rId3"/>
              </a:rPr>
              <a:t>, and Schmid, 2011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8E3E0-75CD-988C-275B-EC274834E376}"/>
              </a:ext>
            </a:extLst>
          </p:cNvPr>
          <p:cNvSpPr/>
          <p:nvPr/>
        </p:nvSpPr>
        <p:spPr>
          <a:xfrm>
            <a:off x="517072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observation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7FEF1-51C1-DF87-4FB4-D45AD7B3575D}"/>
              </a:ext>
            </a:extLst>
          </p:cNvPr>
          <p:cNvSpPr/>
          <p:nvPr/>
        </p:nvSpPr>
        <p:spPr>
          <a:xfrm>
            <a:off x="517072" y="3108280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codes (centroids) by K-means clustering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32EA0-C3F1-34E3-C9B1-CCFE4E5D18AB}"/>
              </a:ext>
            </a:extLst>
          </p:cNvPr>
          <p:cNvSpPr/>
          <p:nvPr/>
        </p:nvSpPr>
        <p:spPr>
          <a:xfrm>
            <a:off x="517072" y="4323291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Encode observations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as cluster centroids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232F01-CE06-8F9D-12CA-B3396EDAA9C4}"/>
              </a:ext>
            </a:extLst>
          </p:cNvPr>
          <p:cNvSpPr/>
          <p:nvPr/>
        </p:nvSpPr>
        <p:spPr>
          <a:xfrm>
            <a:off x="7236278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query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072DA-069E-4D5F-0373-4331A1C987A8}"/>
              </a:ext>
            </a:extLst>
          </p:cNvPr>
          <p:cNvSpPr/>
          <p:nvPr/>
        </p:nvSpPr>
        <p:spPr>
          <a:xfrm>
            <a:off x="7219949" y="3142422"/>
            <a:ext cx="3575958" cy="11954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Build asymmetric distance tables between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centroids and 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AF84D-FF68-6E9A-2728-06B43B920BA3}"/>
              </a:ext>
            </a:extLst>
          </p:cNvPr>
          <p:cNvSpPr/>
          <p:nvPr/>
        </p:nvSpPr>
        <p:spPr>
          <a:xfrm>
            <a:off x="7219949" y="4665446"/>
            <a:ext cx="3575958" cy="146014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distance table for NN search for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compute distances by summing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distances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9B07FA-2364-2F3C-88E7-410C9675F3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305051" y="285446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5EEC86-9209-760A-4C3A-4B4E3B8B6489}"/>
              </a:ext>
            </a:extLst>
          </p:cNvPr>
          <p:cNvCxnSpPr/>
          <p:nvPr/>
        </p:nvCxnSpPr>
        <p:spPr>
          <a:xfrm>
            <a:off x="2291444" y="4012977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7AEAF-F904-F14B-FFE4-2A65EBCEBA48}"/>
              </a:ext>
            </a:extLst>
          </p:cNvPr>
          <p:cNvCxnSpPr/>
          <p:nvPr/>
        </p:nvCxnSpPr>
        <p:spPr>
          <a:xfrm>
            <a:off x="9024257" y="2888602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F34C14-3B0B-21DC-9F95-02C5DD8438F5}"/>
              </a:ext>
            </a:extLst>
          </p:cNvPr>
          <p:cNvCxnSpPr/>
          <p:nvPr/>
        </p:nvCxnSpPr>
        <p:spPr>
          <a:xfrm>
            <a:off x="9024257" y="439435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BBECEE-11A1-4209-A166-76A4F83759D7}"/>
              </a:ext>
            </a:extLst>
          </p:cNvPr>
          <p:cNvSpPr txBox="1"/>
          <p:nvPr/>
        </p:nvSpPr>
        <p:spPr>
          <a:xfrm>
            <a:off x="510268" y="5226805"/>
            <a:ext cx="3562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Database construction </a:t>
            </a:r>
          </a:p>
          <a:p>
            <a:pPr algn="ctr"/>
            <a:r>
              <a:rPr lang="en-US" sz="2400" b="1" dirty="0"/>
              <a:t>a.k.a. model training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E1B29-2BBF-6F8E-47AB-57DAFB77494C}"/>
              </a:ext>
            </a:extLst>
          </p:cNvPr>
          <p:cNvSpPr txBox="1"/>
          <p:nvPr/>
        </p:nvSpPr>
        <p:spPr>
          <a:xfrm>
            <a:off x="7219949" y="6174343"/>
            <a:ext cx="35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NN search for query</a:t>
            </a:r>
          </a:p>
        </p:txBody>
      </p:sp>
    </p:spTree>
    <p:extLst>
      <p:ext uri="{BB962C8B-B14F-4D97-AF65-F5344CB8AC3E}">
        <p14:creationId xmlns:p14="http://schemas.microsoft.com/office/powerpoint/2010/main" val="2072419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6975A-78D5-E137-8DF5-B04447CD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3675-BD8B-FFDC-9293-676AC404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641C8-B5C3-0090-D944-93C3ACC43C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270796" cy="124742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review paper by </a:t>
            </a:r>
            <a:r>
              <a:rPr lang="en-US" dirty="0">
                <a:latin typeface="+mn-lt"/>
                <a:hlinkClick r:id="rId3"/>
              </a:rPr>
              <a:t>Matsui, et. al., 2018</a:t>
            </a:r>
            <a:r>
              <a:rPr lang="en-US" dirty="0">
                <a:latin typeface="+mn-lt"/>
              </a:rPr>
              <a:t>, includes a diagram showing the evolution of PQ algorithms </a:t>
            </a:r>
          </a:p>
          <a:p>
            <a:r>
              <a:rPr lang="en-US" dirty="0">
                <a:latin typeface="+mn-lt"/>
              </a:rPr>
              <a:t>We will only discuss some of these many algorithms and </a:t>
            </a:r>
            <a:r>
              <a:rPr lang="en-US" dirty="0" err="1">
                <a:latin typeface="+mn-lt"/>
              </a:rPr>
              <a:t>applicationsin</a:t>
            </a:r>
            <a:r>
              <a:rPr lang="en-US" dirty="0">
                <a:latin typeface="+mn-lt"/>
              </a:rPr>
              <a:t> our lesson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D86C4-04EA-085F-6AE7-D8613B1C5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706" y="2143502"/>
            <a:ext cx="8470831" cy="46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12CF-3FB5-8CE3-EC1C-2CC4BD6C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3C6B-7371-8C25-DFAA-F85A9E0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 In contrast to coarse quantization, the PQ algorithm quantizes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   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 code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EC5FDDFA-B2F1-86AD-B8EF-33B20A94C9D5}"/>
              </a:ext>
            </a:extLst>
          </p:cNvPr>
          <p:cNvSpPr/>
          <p:nvPr/>
        </p:nvSpPr>
        <p:spPr>
          <a:xfrm rot="5400000">
            <a:off x="4803696" y="2279527"/>
            <a:ext cx="273458" cy="156003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CB90-D9DE-6468-585F-3539C7767BEB}"/>
              </a:ext>
            </a:extLst>
          </p:cNvPr>
          <p:cNvSpPr txBox="1"/>
          <p:nvPr/>
        </p:nvSpPr>
        <p:spPr>
          <a:xfrm>
            <a:off x="4110389" y="3157749"/>
            <a:ext cx="166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E040563-CE45-5A12-70D3-452BF1F185D1}"/>
              </a:ext>
            </a:extLst>
          </p:cNvPr>
          <p:cNvSpPr/>
          <p:nvPr/>
        </p:nvSpPr>
        <p:spPr>
          <a:xfrm rot="5400000">
            <a:off x="7251903" y="2100991"/>
            <a:ext cx="273458" cy="191710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C5362-AD24-F620-86AA-2FC3AB101154}"/>
              </a:ext>
            </a:extLst>
          </p:cNvPr>
          <p:cNvSpPr txBox="1"/>
          <p:nvPr/>
        </p:nvSpPr>
        <p:spPr>
          <a:xfrm>
            <a:off x="6380060" y="3157749"/>
            <a:ext cx="20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3054084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FC157-5490-922D-4724-B3671E71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0918-6088-6E3B-09C7-71C9BEE4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code or centroid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we already noted, there is no feasible exact algorithm for this minimization </a:t>
                </a:r>
              </a:p>
              <a:p>
                <a:pPr lvl="1"/>
                <a:r>
                  <a:rPr lang="en-US" dirty="0">
                    <a:latin typeface="+mn-lt"/>
                  </a:rPr>
                  <a:t>For Euclidean metric we typically use Lloyd’s algorithm – a.k.a. k-means clustering</a:t>
                </a:r>
              </a:p>
              <a:p>
                <a:r>
                  <a:rPr lang="en-US" dirty="0">
                    <a:latin typeface="+mn-lt"/>
                  </a:rPr>
                  <a:t>A code book is constructed for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subvectors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644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2926-5215-50E8-2BC9-B359F181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0241-FC43-4169-B109-FAA2BCAD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29F28B8-8215-96D7-E437-3C179FFC9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733" y="2980651"/>
            <a:ext cx="8388481" cy="2981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1A08-F8C5-3BEB-E840-41B47BC8A9C9}"/>
              </a:ext>
            </a:extLst>
          </p:cNvPr>
          <p:cNvSpPr txBox="1"/>
          <p:nvPr/>
        </p:nvSpPr>
        <p:spPr>
          <a:xfrm>
            <a:off x="1721224" y="6174343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117802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C070-6470-FFD3-022F-6F4D94D2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5148-167D-A26A-2A51-4F8CE402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Each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quantization levels</a:t>
                </a:r>
                <a:endParaRPr lang="en-US" sz="2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full vector is encoded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codes (quantization levels)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b="0" dirty="0">
                    <a:latin typeface="+mn-lt"/>
                  </a:rPr>
                  <a:t>The codes for each </a:t>
                </a:r>
                <a:r>
                  <a:rPr lang="en-US" b="0" dirty="0" err="1">
                    <a:latin typeface="+mn-lt"/>
                  </a:rPr>
                  <a:t>subvector</a:t>
                </a:r>
                <a:r>
                  <a:rPr lang="en-US" b="0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</a:t>
                </a:r>
                <a:r>
                  <a:rPr lang="en-US" b="0" dirty="0">
                    <a:latin typeface="+mn-lt"/>
                  </a:rPr>
                  <a:t> coded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+mn-lt"/>
                  </a:rPr>
                  <a:t> levels, encoded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latin typeface="+mn-lt"/>
                  </a:rPr>
                  <a:t>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latin typeface="+mn-lt"/>
                  </a:rPr>
                  <a:t>Example, using a one byte (8 bit) code</a:t>
                </a:r>
                <a:r>
                  <a:rPr lang="en-US" dirty="0">
                    <a:latin typeface="+mn-lt"/>
                  </a:rPr>
                  <a:t> the centroid code has discrete values: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731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2A23-D05E-D3AB-7698-34AE81790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922-CE6B-976C-1929-33997151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PQ coding is invertible,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so we can approximately reconstruct the original vector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  <a:blipFill>
                <a:blip r:embed="rId4"/>
                <a:stretch>
                  <a:fillRect l="-1136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41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093EA-CC99-48B2-0481-DA414255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3B76-7E86-9319-2830-22745F97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is memory efficient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The complete code book for each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is represented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array</a:t>
                </a:r>
              </a:p>
              <a:p>
                <a:pPr marL="742950" lvl="1" indent="-285750"/>
                <a:r>
                  <a:rPr lang="en-US" sz="2200" dirty="0">
                    <a:latin typeface="+mn-lt"/>
                  </a:rPr>
                  <a:t>Example,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the full code book is 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array </a:t>
                </a:r>
              </a:p>
              <a:p>
                <a:r>
                  <a:rPr lang="en-US" dirty="0">
                    <a:latin typeface="+mn-lt"/>
                  </a:rPr>
                  <a:t>Example of compression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Vector length,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sz="2200" dirty="0">
                    <a:latin typeface="+mn-lt"/>
                  </a:rPr>
                  <a:t>, memory for float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×8×1024=32768</m:t>
                    </m:r>
                  </m:oMath>
                </a14:m>
                <a:r>
                  <a:rPr lang="en-US" sz="2200" dirty="0">
                    <a:latin typeface="+mn-lt"/>
                  </a:rPr>
                  <a:t> bits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Number of </a:t>
                </a:r>
                <a:r>
                  <a:rPr lang="en-US" sz="2200" dirty="0" err="1">
                    <a:latin typeface="+mn-lt"/>
                  </a:rPr>
                  <a:t>subvectors</a:t>
                </a:r>
                <a:r>
                  <a:rPr lang="en-US" sz="22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pPr lvl="1"/>
                <a:r>
                  <a:rPr lang="en-US" sz="2200" dirty="0">
                    <a:latin typeface="+mn-lt"/>
                  </a:rPr>
                  <a:t>Number of code levels,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latin typeface="+mn-lt"/>
                  </a:rPr>
                  <a:t>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sz="2200" dirty="0">
                    <a:latin typeface="+mn-lt"/>
                  </a:rPr>
                  <a:t> levels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Total codes per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×256=2048</m:t>
                    </m:r>
                  </m:oMath>
                </a14:m>
                <a:r>
                  <a:rPr lang="en-US" sz="22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200" b="1" dirty="0">
                    <a:latin typeface="+mn-lt"/>
                  </a:rPr>
                  <a:t>Compression factor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32768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×8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  <a:blipFill>
                <a:blip r:embed="rId3"/>
                <a:stretch>
                  <a:fillRect l="-1750" t="-1786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2F74F9-740B-2981-0F8C-03606E76587A}"/>
              </a:ext>
            </a:extLst>
          </p:cNvPr>
          <p:cNvSpPr/>
          <p:nvPr/>
        </p:nvSpPr>
        <p:spPr>
          <a:xfrm>
            <a:off x="8344761" y="2040146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A2D26-38EB-C134-E358-0882A7974ED9}"/>
              </a:ext>
            </a:extLst>
          </p:cNvPr>
          <p:cNvSpPr/>
          <p:nvPr/>
        </p:nvSpPr>
        <p:spPr>
          <a:xfrm>
            <a:off x="11061441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,k-1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B53ADE-5D41-2D5D-4E7E-7E0EE86B5E1C}"/>
              </a:ext>
            </a:extLst>
          </p:cNvPr>
          <p:cNvSpPr/>
          <p:nvPr/>
        </p:nvSpPr>
        <p:spPr>
          <a:xfrm>
            <a:off x="11061441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,k-1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F1C95-7DA4-7857-11C2-8D8408FA7081}"/>
              </a:ext>
            </a:extLst>
          </p:cNvPr>
          <p:cNvSpPr/>
          <p:nvPr/>
        </p:nvSpPr>
        <p:spPr>
          <a:xfrm>
            <a:off x="11061441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,k-1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279963-ED80-1A6A-9DE4-089759992223}"/>
              </a:ext>
            </a:extLst>
          </p:cNvPr>
          <p:cNvSpPr/>
          <p:nvPr/>
        </p:nvSpPr>
        <p:spPr>
          <a:xfrm>
            <a:off x="11061439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,k-1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026F5-470D-5DBB-5A6D-774A84B90136}"/>
              </a:ext>
            </a:extLst>
          </p:cNvPr>
          <p:cNvSpPr/>
          <p:nvPr/>
        </p:nvSpPr>
        <p:spPr>
          <a:xfrm>
            <a:off x="11061438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,k-1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514C9-F0B2-21E3-45ED-4BA52CB1ACA9}"/>
              </a:ext>
            </a:extLst>
          </p:cNvPr>
          <p:cNvSpPr/>
          <p:nvPr/>
        </p:nvSpPr>
        <p:spPr>
          <a:xfrm>
            <a:off x="11061436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N-1,k-1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67AF1-84E8-6718-75BB-15B6CD24BC04}"/>
              </a:ext>
            </a:extLst>
          </p:cNvPr>
          <p:cNvSpPr txBox="1"/>
          <p:nvPr/>
        </p:nvSpPr>
        <p:spPr>
          <a:xfrm>
            <a:off x="11280333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F60773-26F9-7DD8-A7C9-0069420A3651}"/>
              </a:ext>
            </a:extLst>
          </p:cNvPr>
          <p:cNvSpPr/>
          <p:nvPr/>
        </p:nvSpPr>
        <p:spPr>
          <a:xfrm>
            <a:off x="8344766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1CEF-1518-409A-7AD3-89CD47BB6EC6}"/>
              </a:ext>
            </a:extLst>
          </p:cNvPr>
          <p:cNvSpPr/>
          <p:nvPr/>
        </p:nvSpPr>
        <p:spPr>
          <a:xfrm>
            <a:off x="8344766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D918FD-8876-EAD3-81E1-ED6F85FFB505}"/>
              </a:ext>
            </a:extLst>
          </p:cNvPr>
          <p:cNvSpPr/>
          <p:nvPr/>
        </p:nvSpPr>
        <p:spPr>
          <a:xfrm>
            <a:off x="8344766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E63EA-A187-58AE-2C74-1C16BD8208BE}"/>
              </a:ext>
            </a:extLst>
          </p:cNvPr>
          <p:cNvSpPr/>
          <p:nvPr/>
        </p:nvSpPr>
        <p:spPr>
          <a:xfrm>
            <a:off x="8344764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094A8A-B4E8-84BC-2B3A-2D16728AA270}"/>
              </a:ext>
            </a:extLst>
          </p:cNvPr>
          <p:cNvSpPr/>
          <p:nvPr/>
        </p:nvSpPr>
        <p:spPr>
          <a:xfrm>
            <a:off x="8344763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3D1F1-DA6E-109C-54C4-C87DAA10084D}"/>
              </a:ext>
            </a:extLst>
          </p:cNvPr>
          <p:cNvSpPr/>
          <p:nvPr/>
        </p:nvSpPr>
        <p:spPr>
          <a:xfrm>
            <a:off x="8344761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731BA-2881-18BE-5306-B46083B564EE}"/>
              </a:ext>
            </a:extLst>
          </p:cNvPr>
          <p:cNvSpPr txBox="1"/>
          <p:nvPr/>
        </p:nvSpPr>
        <p:spPr>
          <a:xfrm>
            <a:off x="8563658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947D62-A103-0C1E-B3FC-2FF8D700C380}"/>
              </a:ext>
            </a:extLst>
          </p:cNvPr>
          <p:cNvSpPr/>
          <p:nvPr/>
        </p:nvSpPr>
        <p:spPr>
          <a:xfrm>
            <a:off x="9366233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F0446F-D664-C122-0E66-ED98DD7F4C01}"/>
              </a:ext>
            </a:extLst>
          </p:cNvPr>
          <p:cNvSpPr/>
          <p:nvPr/>
        </p:nvSpPr>
        <p:spPr>
          <a:xfrm>
            <a:off x="9366233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ACA557-896D-5ACA-4E0E-1FC9075BC0AD}"/>
              </a:ext>
            </a:extLst>
          </p:cNvPr>
          <p:cNvSpPr/>
          <p:nvPr/>
        </p:nvSpPr>
        <p:spPr>
          <a:xfrm>
            <a:off x="9366233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BEB9C-5E77-1849-4635-74C567A9179E}"/>
              </a:ext>
            </a:extLst>
          </p:cNvPr>
          <p:cNvSpPr/>
          <p:nvPr/>
        </p:nvSpPr>
        <p:spPr>
          <a:xfrm>
            <a:off x="9366231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56CE92-7A9E-625E-6636-09741FB400FD}"/>
              </a:ext>
            </a:extLst>
          </p:cNvPr>
          <p:cNvSpPr/>
          <p:nvPr/>
        </p:nvSpPr>
        <p:spPr>
          <a:xfrm>
            <a:off x="9366230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F17534-A0FD-02BE-D384-C28C2B334BDE}"/>
              </a:ext>
            </a:extLst>
          </p:cNvPr>
          <p:cNvSpPr/>
          <p:nvPr/>
        </p:nvSpPr>
        <p:spPr>
          <a:xfrm>
            <a:off x="9366228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A24D-D780-A0D9-92F1-A0AD5BBAD914}"/>
              </a:ext>
            </a:extLst>
          </p:cNvPr>
          <p:cNvSpPr txBox="1"/>
          <p:nvPr/>
        </p:nvSpPr>
        <p:spPr>
          <a:xfrm>
            <a:off x="9585125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568A98-7EDC-1557-0F4C-6C34991CF46C}"/>
              </a:ext>
            </a:extLst>
          </p:cNvPr>
          <p:cNvSpPr txBox="1"/>
          <p:nvPr/>
        </p:nvSpPr>
        <p:spPr>
          <a:xfrm>
            <a:off x="10387700" y="196319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26960-15B6-1A53-D05D-100375209AFF}"/>
              </a:ext>
            </a:extLst>
          </p:cNvPr>
          <p:cNvSpPr txBox="1"/>
          <p:nvPr/>
        </p:nvSpPr>
        <p:spPr>
          <a:xfrm>
            <a:off x="10348862" y="234760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C01A0D-F6BC-257D-CE3A-6B7166EF0BD6}"/>
              </a:ext>
            </a:extLst>
          </p:cNvPr>
          <p:cNvSpPr txBox="1"/>
          <p:nvPr/>
        </p:nvSpPr>
        <p:spPr>
          <a:xfrm>
            <a:off x="10348862" y="271369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C6119-CAA7-0224-4B66-57E30E190D2D}"/>
              </a:ext>
            </a:extLst>
          </p:cNvPr>
          <p:cNvSpPr txBox="1"/>
          <p:nvPr/>
        </p:nvSpPr>
        <p:spPr>
          <a:xfrm>
            <a:off x="10296416" y="308607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8D117-9FC2-7010-47F3-7035388E2A5F}"/>
              </a:ext>
            </a:extLst>
          </p:cNvPr>
          <p:cNvSpPr txBox="1"/>
          <p:nvPr/>
        </p:nvSpPr>
        <p:spPr>
          <a:xfrm>
            <a:off x="10323312" y="427023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DB8E82-058A-33D6-CE4C-DEFECF4DA995}"/>
              </a:ext>
            </a:extLst>
          </p:cNvPr>
          <p:cNvSpPr txBox="1"/>
          <p:nvPr/>
        </p:nvSpPr>
        <p:spPr>
          <a:xfrm>
            <a:off x="10296416" y="463631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90CEEB-BC4B-A34C-1530-862D31784D14}"/>
              </a:ext>
            </a:extLst>
          </p:cNvPr>
          <p:cNvCxnSpPr/>
          <p:nvPr/>
        </p:nvCxnSpPr>
        <p:spPr>
          <a:xfrm>
            <a:off x="8344761" y="1882588"/>
            <a:ext cx="3738147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78BDF8-B35C-4DD8-06A3-6AECD24183C9}"/>
              </a:ext>
            </a:extLst>
          </p:cNvPr>
          <p:cNvCxnSpPr>
            <a:cxnSpLocks/>
          </p:cNvCxnSpPr>
          <p:nvPr/>
        </p:nvCxnSpPr>
        <p:spPr>
          <a:xfrm flipV="1">
            <a:off x="8196943" y="2040146"/>
            <a:ext cx="0" cy="301635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/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/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2E59-A553-2DC8-32BD-807DE956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9E3-02EE-276B-33A8-25A72E7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82E5-A4BA-EE20-7F83-4CB56BB6BE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We need an efficient way to (approximately) perform similarity joins at massive scale   </a:t>
            </a:r>
          </a:p>
          <a:p>
            <a:r>
              <a:rPr lang="en-US" dirty="0">
                <a:latin typeface="+mn-lt"/>
              </a:rPr>
              <a:t>Need an efficient method for large-scale and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! 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sz="2800" b="1" dirty="0">
                <a:latin typeface="+mn-lt"/>
              </a:rPr>
              <a:t>Tree</a:t>
            </a:r>
            <a:r>
              <a:rPr lang="en-US" sz="2800" dirty="0">
                <a:latin typeface="+mn-lt"/>
              </a:rPr>
              <a:t> search</a:t>
            </a:r>
          </a:p>
          <a:p>
            <a:pPr lvl="1"/>
            <a:r>
              <a:rPr lang="en-US" sz="2800" b="1" dirty="0">
                <a:latin typeface="+mn-lt"/>
              </a:rPr>
              <a:t>Hash</a:t>
            </a:r>
            <a:r>
              <a:rPr lang="en-US" sz="2800" dirty="0">
                <a:latin typeface="+mn-lt"/>
              </a:rPr>
              <a:t>-based search</a:t>
            </a:r>
            <a:endParaRPr lang="en-US" sz="2800" b="1" dirty="0">
              <a:latin typeface="+mn-lt"/>
            </a:endParaRPr>
          </a:p>
          <a:p>
            <a:pPr lvl="1"/>
            <a:r>
              <a:rPr lang="en-US" sz="2800" b="1" dirty="0">
                <a:latin typeface="+mn-lt"/>
              </a:rPr>
              <a:t>Quantization</a:t>
            </a:r>
            <a:r>
              <a:rPr lang="en-US" sz="2800" dirty="0">
                <a:latin typeface="+mn-lt"/>
              </a:rPr>
              <a:t>-based search</a:t>
            </a:r>
          </a:p>
          <a:p>
            <a:pPr lvl="1"/>
            <a:r>
              <a:rPr lang="en-US" sz="2800" b="1" dirty="0">
                <a:latin typeface="+mn-lt"/>
              </a:rPr>
              <a:t>Graph</a:t>
            </a:r>
            <a:r>
              <a:rPr lang="en-US" sz="2800" dirty="0">
                <a:latin typeface="+mn-lt"/>
              </a:rPr>
              <a:t> search</a:t>
            </a:r>
          </a:p>
          <a:p>
            <a:r>
              <a:rPr lang="en-US" dirty="0">
                <a:latin typeface="+mn-lt"/>
              </a:rPr>
              <a:t>Apply to appropriate </a:t>
            </a:r>
            <a:r>
              <a:rPr lang="en-US" b="1" dirty="0">
                <a:latin typeface="+mn-lt"/>
              </a:rPr>
              <a:t>distance metrics </a:t>
            </a:r>
            <a:r>
              <a:rPr lang="en-US" dirty="0">
                <a:latin typeface="+mn-lt"/>
              </a:rPr>
              <a:t>in high-dimensional spaces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8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DEAD-D601-8B9F-C073-20964A6F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8072-659E-4A7F-25D9-4299DAFD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Product Quantization (PQ) queries use </a:t>
                </a:r>
                <a:r>
                  <a:rPr lang="en-US" b="1" dirty="0">
                    <a:latin typeface="+mn-lt"/>
                  </a:rPr>
                  <a:t>asymmetric distance (ASD) calculations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 naïve algorithm for PQ ANNS requires expanding the compressed vectors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</a:t>
                </a:r>
                <a:r>
                  <a:rPr lang="en-US" b="1" dirty="0">
                    <a:latin typeface="+mn-lt"/>
                  </a:rPr>
                  <a:t>invertible</a:t>
                </a:r>
                <a:r>
                  <a:rPr lang="en-US" dirty="0">
                    <a:latin typeface="+mn-lt"/>
                  </a:rPr>
                  <a:t> and is therefore </a:t>
                </a:r>
                <a:r>
                  <a:rPr lang="en-US" b="1" dirty="0">
                    <a:latin typeface="+mn-lt"/>
                  </a:rPr>
                  <a:t>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ASD provides an efficient look-up method for ANNS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For the ASD algorithm distances are computed between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centroids,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not investable and is therefore </a:t>
                </a:r>
                <a:r>
                  <a:rPr lang="en-US" b="1" dirty="0">
                    <a:latin typeface="+mn-lt"/>
                  </a:rPr>
                  <a:t>asymmetric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The result is a lookup table of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NN search on the lookup table is fast </a:t>
                </a:r>
              </a:p>
              <a:p>
                <a:pPr marL="285750" indent="-285750"/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  <a:blipFill>
                <a:blip r:embed="rId3"/>
                <a:stretch>
                  <a:fillRect l="-1122" t="-1786" r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65D19C0-B598-6051-6E61-7911D8196E6C}"/>
              </a:ext>
            </a:extLst>
          </p:cNvPr>
          <p:cNvGrpSpPr/>
          <p:nvPr/>
        </p:nvGrpSpPr>
        <p:grpSpPr>
          <a:xfrm>
            <a:off x="9279581" y="4337469"/>
            <a:ext cx="2579045" cy="2298539"/>
            <a:chOff x="4425904" y="2425838"/>
            <a:chExt cx="3738150" cy="30933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3CB0AD-4740-2E72-8A4E-F8AB593C7B55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D34D306-9B78-5A5E-6C51-8307B5DF35D0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5C0E14-13F8-AB9B-9CD3-2EDD703F0F86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23266A-3588-22A4-F2E9-5D90E76B043E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5501206-0930-B406-36CC-AD6ACF771486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534B37-E621-1EC3-A1A9-5297E95624C3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B117E0-934F-1055-C82D-A3A5F4008709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8B12C4-8618-F5FD-65E9-CE967C566D62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7A796D-500E-6A89-B5FE-182987176EE4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0B8CC90-AB0C-EB76-8106-D93D32789134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575AEF-E16F-401F-AB1F-DAE065325DE9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46976A-8446-337F-0642-9DAFB8027DC8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AC01E7-2601-019D-1DE6-88AD234FD030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9BDBB-BC21-8764-50DC-847F5BD36CF5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2F29D9-0395-6C2C-0982-3103A6E8389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DE06383-B287-C229-46C7-B68B1498315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D979AB-E718-A0C2-6B37-0A3FF41A079E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7E97D2-DB6A-1C50-4F24-4FE24C43FBCA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9611A-FED7-EA11-8F30-9E334CCDB49A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0374324-4244-F6F7-DE9D-6C193A2D9690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AB5769-9516-4722-6565-AB6A98A77E5B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F0DA0E-0C8F-5F21-B589-50E28864FCEE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26E8D4-3604-D280-1B9A-D6B3B377D8B4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B79DFE-DDFA-B019-A89A-5E31AD8984C6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6CFE6F-C6F1-5D16-CF82-922BEB38FBAE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0D81A1-0FF3-6FE8-6BCE-55EC0A5138E6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19FB8DB-FC72-9411-E92B-EB23D3CC66C0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E7C7EE-51FB-E47A-61B1-B64B97CAA158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9CEBAF-54FE-A612-3274-2E1CCB0F05ED}"/>
              </a:ext>
            </a:extLst>
          </p:cNvPr>
          <p:cNvCxnSpPr>
            <a:cxnSpLocks/>
          </p:cNvCxnSpPr>
          <p:nvPr/>
        </p:nvCxnSpPr>
        <p:spPr>
          <a:xfrm>
            <a:off x="9279582" y="4256861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04AF0C5-18F4-DD39-E8A9-75A74E6D4941}"/>
              </a:ext>
            </a:extLst>
          </p:cNvPr>
          <p:cNvCxnSpPr>
            <a:cxnSpLocks/>
          </p:cNvCxnSpPr>
          <p:nvPr/>
        </p:nvCxnSpPr>
        <p:spPr>
          <a:xfrm flipV="1">
            <a:off x="9131764" y="4414419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/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/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47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06CD-0236-2A11-9221-8F6C9CB1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491F-5739-AC02-C972-5E56F2530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the PQ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PQ algorithm has two key hyperparameters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: increasing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decreases the quantization </a:t>
                </a:r>
                <a:r>
                  <a:rPr lang="en-US">
                    <a:latin typeface="+mn-lt"/>
                  </a:rPr>
                  <a:t>error </a:t>
                </a:r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computational complexity increases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, increasing the number of quantization levels decreases the quantization error </a:t>
                </a:r>
              </a:p>
              <a:p>
                <a:pPr lvl="1"/>
                <a:r>
                  <a:rPr lang="en-US" dirty="0">
                    <a:latin typeface="+mn-lt"/>
                  </a:rPr>
                  <a:t> As the number of quantization levels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quantization levels increases the computational complexity increases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  <a:blipFill>
                <a:blip r:embed="rId3"/>
                <a:stretch>
                  <a:fillRect l="-1811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8B7046C-E9A4-E742-9205-31341161BB00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B467C-80D3-20B1-1DDD-6EFBB6367E78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B24D1-90C9-42BB-5815-E896814A4D2F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2D803-B59A-85F4-95E7-803A65C2F600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E63A3A-3F72-26D7-476B-6DA571184C32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C982E1-D3B6-ECE9-02CF-BC55B17D31F5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F261D4-CE43-0703-5E15-56BBEC2C394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8639E-9FA7-BAC9-A7A4-AFAA76A7225A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1FF80A-06D3-5C6C-556C-3538BC50D558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9DD9A9-BBFC-64FE-1355-7FFE740C29B4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22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47C8E-F652-0FC9-87A6-9BE1BA9D8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0CF-9E55-11B4-D7B0-DA398029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6E0C-D27B-E430-69AC-D6C9E997D9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4" y="896079"/>
            <a:ext cx="11177308" cy="2532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We can perform similarity search using differences or residuals with respect to the centroid  </a:t>
            </a:r>
          </a:p>
          <a:p>
            <a:pPr marL="285750" indent="-285750"/>
            <a:r>
              <a:rPr lang="en-US" dirty="0">
                <a:latin typeface="+mn-lt"/>
              </a:rPr>
              <a:t>Idea proposed by </a:t>
            </a:r>
            <a:r>
              <a:rPr lang="en-US" dirty="0" err="1">
                <a:latin typeface="+mn-lt"/>
                <a:hlinkClick r:id="rId3"/>
              </a:rPr>
              <a:t>Schicong</a:t>
            </a:r>
            <a:r>
              <a:rPr lang="en-US" dirty="0">
                <a:latin typeface="+mn-lt"/>
                <a:hlinkClick r:id="rId3"/>
              </a:rPr>
              <a:t>, et.al., 2015</a:t>
            </a:r>
            <a:r>
              <a:rPr lang="en-US" dirty="0">
                <a:latin typeface="+mn-lt"/>
              </a:rPr>
              <a:t>, and others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AF8181-47B6-998A-019C-4B0126E2B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72" y="3291884"/>
            <a:ext cx="6102519" cy="30485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FAA3658-1F64-1D23-9B6C-FC88E56D58B0}"/>
              </a:ext>
            </a:extLst>
          </p:cNvPr>
          <p:cNvSpPr txBox="1"/>
          <p:nvPr/>
        </p:nvSpPr>
        <p:spPr>
          <a:xfrm>
            <a:off x="1740784" y="6340450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4013928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8F1F0-DCC4-F7A7-6AC6-D7FC7E2A1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4BF8-7C21-B747-587A-B3D0DF1D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Quantization algorithms can be formulated in terms residuals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We can perform similarity search using differences or residuals with respect to the centroid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Consider the Euclidean distance calculation between a query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another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n-lt"/>
                  </a:rPr>
                  <a:t>, with centroid,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+mn-lt"/>
                  </a:rPr>
                  <a:t>, with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Computing distances with just residuals has no advantage, so why bother?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  <a:blipFill>
                <a:blip r:embed="rId3"/>
                <a:stretch>
                  <a:fillRect l="-1146" t="-1834" r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6198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7E0-D77C-90A1-7241-C5F5E916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A3E-CD64-9542-D25B-A3308B78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4120-705E-91BA-FBAA-9CF62ADDF3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507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What is the advantage of using residuals, since we get the same result either way?     </a:t>
            </a:r>
          </a:p>
          <a:p>
            <a:pPr marL="285750" indent="-285750"/>
            <a:r>
              <a:rPr lang="en-US" dirty="0">
                <a:latin typeface="+mn-lt"/>
              </a:rPr>
              <a:t>The variance of the residuals, and therefore the error of distance estimates is reduced!</a:t>
            </a:r>
          </a:p>
          <a:p>
            <a:pPr marL="285750" indent="-285750"/>
            <a:r>
              <a:rPr lang="en-US" dirty="0">
                <a:latin typeface="+mn-lt"/>
              </a:rPr>
              <a:t>Using residuals for distance estimates are zero-centered, analogous to zero-centering variables for machine learning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27823-B0BD-9795-6B2A-ECC90CF588F1}"/>
              </a:ext>
            </a:extLst>
          </p:cNvPr>
          <p:cNvSpPr txBox="1"/>
          <p:nvPr/>
        </p:nvSpPr>
        <p:spPr>
          <a:xfrm>
            <a:off x="-75000" y="5589733"/>
            <a:ext cx="62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from </a:t>
            </a:r>
            <a:r>
              <a:rPr lang="en-US" dirty="0">
                <a:hlinkClick r:id="rId3"/>
              </a:rPr>
              <a:t>Chris McCormick’s blog post </a:t>
            </a:r>
            <a:r>
              <a:rPr lang="en-US" dirty="0"/>
              <a:t>on the PQ algorithm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8D54C-9A9D-D3D5-B957-1C2692EF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3" y="1612407"/>
            <a:ext cx="5512998" cy="39773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E722D-0212-6B8E-0371-20704CF25399}"/>
              </a:ext>
            </a:extLst>
          </p:cNvPr>
          <p:cNvCxnSpPr>
            <a:cxnSpLocks/>
          </p:cNvCxnSpPr>
          <p:nvPr/>
        </p:nvCxnSpPr>
        <p:spPr>
          <a:xfrm flipH="1" flipV="1">
            <a:off x="4728475" y="3584252"/>
            <a:ext cx="1721223" cy="1662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734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6FE15-016E-F9B5-3E61-3FA64EBC9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865E-91F8-6D77-7B5D-6EBFF335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Optimized product quantization (OPQ) </a:t>
                </a:r>
                <a:r>
                  <a:rPr lang="en-US" dirty="0">
                    <a:latin typeface="+mn-lt"/>
                  </a:rPr>
                  <a:t>was proposed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𝐺𝑒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𝑒𝑡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𝑎𝑙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., 2013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PQ algorithm assumes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are uncorrelated or </a:t>
                </a:r>
                <a:r>
                  <a:rPr lang="en-US" b="1" dirty="0">
                    <a:latin typeface="+mn-lt"/>
                  </a:rPr>
                  <a:t>orthogonal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OPQ adds an orthogonalization step before PQ is applied   </a:t>
                </a:r>
              </a:p>
              <a:p>
                <a:r>
                  <a:rPr lang="en-US" dirty="0">
                    <a:latin typeface="+mn-lt"/>
                  </a:rPr>
                  <a:t>Apply the </a:t>
                </a:r>
                <a:r>
                  <a:rPr lang="en-US" b="1" dirty="0">
                    <a:latin typeface="+mn-lt"/>
                  </a:rPr>
                  <a:t>orthogonal Procrustes problem </a:t>
                </a:r>
                <a:r>
                  <a:rPr lang="en-US" dirty="0">
                    <a:latin typeface="+mn-lt"/>
                  </a:rPr>
                  <a:t>to transform the data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</a:rPr>
                  <a:t> to an orthogonal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>
                  <a:latin typeface="+mn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</a:t>
                </a:r>
                <a:r>
                  <a:rPr lang="en-US" dirty="0" err="1">
                    <a:latin typeface="+mn-lt"/>
                  </a:rPr>
                  <a:t>Forbenious</a:t>
                </a:r>
                <a:r>
                  <a:rPr lang="en-US" dirty="0">
                    <a:latin typeface="+mn-lt"/>
                  </a:rPr>
                  <a:t> (Euclidean matrix) norm</a:t>
                </a:r>
              </a:p>
              <a:p>
                <a:r>
                  <a:rPr lang="en-US" dirty="0">
                    <a:latin typeface="+mn-lt"/>
                  </a:rPr>
                  <a:t>Orthogonalization is applied iteratively at each step of the PQ algorithm </a:t>
                </a:r>
              </a:p>
              <a:p>
                <a:r>
                  <a:rPr lang="en-US" dirty="0">
                    <a:latin typeface="+mn-lt"/>
                  </a:rPr>
                  <a:t>OPQ often improves recall at minimal computational cost</a:t>
                </a:r>
                <a:r>
                  <a:rPr lang="en-US" dirty="0"/>
                  <a:t>   </a:t>
                </a:r>
              </a:p>
              <a:p>
                <a:r>
                  <a:rPr lang="en-US" dirty="0">
                    <a:latin typeface="+mn-lt"/>
                  </a:rPr>
                  <a:t>OPQ can reduce dimensions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  <a:blipFill>
                <a:blip r:embed="rId4"/>
                <a:stretch>
                  <a:fillRect l="-1168" t="-1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226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831-596B-35E4-F220-A85BE3AF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1146-2AB5-93E5-C5F4-1177D172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as a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8058E-ED96-3E46-6DB1-0DDE903D22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810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PQ algorithm can be used to refine searches following coarse quantization</a:t>
            </a:r>
          </a:p>
          <a:p>
            <a:pPr marL="285750" indent="-285750"/>
            <a:r>
              <a:rPr lang="en-US" dirty="0">
                <a:latin typeface="+mn-lt"/>
              </a:rPr>
              <a:t>Idea introduced by </a:t>
            </a:r>
            <a:r>
              <a:rPr lang="en-US" dirty="0">
                <a:latin typeface="+mn-lt"/>
                <a:hlinkClick r:id="rId3"/>
              </a:rPr>
              <a:t>Jegou, et. al., 2011</a:t>
            </a:r>
            <a:endParaRPr lang="en-US" dirty="0">
              <a:latin typeface="+mn-lt"/>
            </a:endParaRPr>
          </a:p>
          <a:p>
            <a:pPr marL="285750" indent="-285750"/>
            <a:r>
              <a:rPr lang="en-US" dirty="0">
                <a:latin typeface="+mn-lt"/>
              </a:rPr>
              <a:t>Coarse quantization is efficient in memory and computation</a:t>
            </a:r>
          </a:p>
          <a:p>
            <a:pPr marL="285750" indent="-285750"/>
            <a:r>
              <a:rPr lang="en-US" dirty="0">
                <a:latin typeface="+mn-lt"/>
              </a:rPr>
              <a:t>PQ compresses the observation vectors</a:t>
            </a:r>
          </a:p>
          <a:p>
            <a:pPr marL="285750" indent="-285750"/>
            <a:r>
              <a:rPr lang="en-US" dirty="0">
                <a:latin typeface="+mn-lt"/>
              </a:rPr>
              <a:t>PQ is applied only to cells being probed  </a:t>
            </a:r>
          </a:p>
          <a:p>
            <a:pPr marL="285750" indent="-285750"/>
            <a:r>
              <a:rPr lang="en-US" dirty="0">
                <a:latin typeface="+mn-lt"/>
              </a:rPr>
              <a:t>Concatenating these algorithms provides improved recall with low memory use and computational complexity  </a:t>
            </a:r>
          </a:p>
          <a:p>
            <a:pPr marL="285750" indent="-285750"/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842BD-EAF2-8AA6-A1B5-53D15A0D8B61}"/>
              </a:ext>
            </a:extLst>
          </p:cNvPr>
          <p:cNvSpPr txBox="1"/>
          <p:nvPr/>
        </p:nvSpPr>
        <p:spPr>
          <a:xfrm>
            <a:off x="355266" y="6386777"/>
            <a:ext cx="542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Jegou, et. al., 2011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6615D-1FFF-A09E-8634-E561018D3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1" y="985078"/>
            <a:ext cx="5705034" cy="52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73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4568-39A5-70E1-4544-45419DAA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F637-F5DF-F24F-A9CD-46CDCAAF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Hierarchical Navigable Small World (HNSW) Graphs</a:t>
            </a:r>
          </a:p>
        </p:txBody>
      </p:sp>
    </p:spTree>
    <p:extLst>
      <p:ext uri="{BB962C8B-B14F-4D97-AF65-F5344CB8AC3E}">
        <p14:creationId xmlns:p14="http://schemas.microsoft.com/office/powerpoint/2010/main" val="18582328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CDAC-0A38-7230-033A-E25B85783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EBCF-8DE5-616E-F58F-252F4780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B0E3-A65F-7673-5CFA-87CE6AF63C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4892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F0AF-A879-F713-1578-44E32028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4813-6491-D138-6F5D-DE263ECB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Proximity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Nearest neighbor (NN) graphs</a:t>
                </a:r>
                <a:r>
                  <a:rPr lang="en-US" dirty="0">
                    <a:latin typeface="+mn-lt"/>
                  </a:rPr>
                  <a:t> are an example of </a:t>
                </a:r>
                <a:r>
                  <a:rPr lang="en-US" b="1" dirty="0">
                    <a:latin typeface="+mn-lt"/>
                  </a:rPr>
                  <a:t>proximity graphs </a:t>
                </a:r>
              </a:p>
              <a:p>
                <a:r>
                  <a:rPr lang="en-US" dirty="0">
                    <a:latin typeface="+mn-lt"/>
                  </a:rPr>
                  <a:t>Presentence of edges in a proximity graph (index) determined by distance or similarity between nearest neighbors</a:t>
                </a:r>
              </a:p>
              <a:p>
                <a:r>
                  <a:rPr lang="en-US" dirty="0">
                    <a:latin typeface="+mn-lt"/>
                  </a:rPr>
                  <a:t>Searches on a proximity graph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nearest neighbors </a:t>
                </a:r>
              </a:p>
              <a:p>
                <a:r>
                  <a:rPr lang="en-US" dirty="0">
                    <a:latin typeface="+mn-lt"/>
                  </a:rPr>
                  <a:t>Notice that nodes must have number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for search to succeed </a:t>
                </a:r>
              </a:p>
              <a:p>
                <a:r>
                  <a:rPr lang="en-US" dirty="0">
                    <a:latin typeface="+mn-lt"/>
                  </a:rPr>
                  <a:t>You can find more detail on proximity graphs in a number of sources, including </a:t>
                </a:r>
                <a:r>
                  <a:rPr lang="en-US" dirty="0" err="1">
                    <a:latin typeface="+mn-lt"/>
                    <a:hlinkClick r:id="rId3"/>
                  </a:rPr>
                  <a:t>Mengzhao</a:t>
                </a:r>
                <a:r>
                  <a:rPr lang="en-US" dirty="0">
                    <a:latin typeface="+mn-lt"/>
                    <a:hlinkClick r:id="rId3"/>
                  </a:rPr>
                  <a:t> Wang’s blog post</a:t>
                </a: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  <a:blipFill>
                <a:blip r:embed="rId4"/>
                <a:stretch>
                  <a:fillRect l="-1113" t="-4044" r="-1007" b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F8A663-A640-8001-5F73-C40BD3ED4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961" y="4440272"/>
            <a:ext cx="8747924" cy="191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64C52-F7F1-9763-C2BE-791977550571}"/>
              </a:ext>
            </a:extLst>
          </p:cNvPr>
          <p:cNvSpPr txBox="1"/>
          <p:nvPr/>
        </p:nvSpPr>
        <p:spPr>
          <a:xfrm>
            <a:off x="3816637" y="6350680"/>
            <a:ext cx="413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</a:t>
            </a:r>
            <a:r>
              <a:rPr lang="en-US" dirty="0" err="1">
                <a:hlinkClick r:id="rId3"/>
              </a:rPr>
              <a:t>Mengzhao</a:t>
            </a:r>
            <a:r>
              <a:rPr lang="en-US" dirty="0">
                <a:hlinkClick r:id="rId3"/>
              </a:rPr>
              <a:t>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33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2BCB-E35F-71F4-ACCB-5980CA61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9039-7502-1DF6-8301-AA0C989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593CB-C8CB-2922-EED4-EE11BED775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206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Pipeline for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sz="2400" dirty="0">
                <a:latin typeface="+mn-lt"/>
              </a:rPr>
              <a:t>Our goal is to find rapidly approximate nearest neighbors with </a:t>
            </a:r>
            <a:r>
              <a:rPr lang="en-US" sz="2400" b="1" dirty="0">
                <a:latin typeface="+mn-lt"/>
              </a:rPr>
              <a:t>high recall </a:t>
            </a:r>
          </a:p>
          <a:p>
            <a:r>
              <a:rPr lang="en-US" sz="2400" dirty="0">
                <a:latin typeface="+mn-lt"/>
              </a:rPr>
              <a:t>No one method can achieve this goal </a:t>
            </a:r>
          </a:p>
          <a:p>
            <a:r>
              <a:rPr lang="en-US" sz="2400" dirty="0">
                <a:latin typeface="+mn-lt"/>
              </a:rPr>
              <a:t>In practice use a pipeline which concatenates several methods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5C636-61DA-807E-BA01-B210757D5C93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AD268-0773-52CB-6348-0A468FE42675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7B868-2907-489F-A7AA-7E43FB3CC1A3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B3C-F527-7DBC-BD3D-C6B4B99A27F3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58B08C-D0B3-CF5E-3160-DA35D5363FBE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4C926F-6491-E28D-1427-C3F12A5B2060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9F50681-ADDF-1475-FEA8-6BB31A5C0EC6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57A6B-0325-6EF4-0EC8-99214EB0655C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907C35-5E52-5241-0F60-431DF9DD65B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F4BB66-795D-D06A-34FA-D4554624CC3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2171E6-67D9-E231-505C-A89B66B705E4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E3C582-AC30-BCBE-84CD-2B35DC110CAA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1D3CE3-1216-32C5-279E-4605BBFD31FA}"/>
              </a:ext>
            </a:extLst>
          </p:cNvPr>
          <p:cNvCxnSpPr>
            <a:stCxn id="7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3FBC1F-87D0-30E3-E2E5-27CA1D47988E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1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3" grpId="0" animBg="1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3AC91-3FEF-F012-50F2-DB556E8F2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CCCA-05B6-399F-C06C-7C9D8649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A </a:t>
                </a:r>
                <a:r>
                  <a:rPr lang="en-US" b="1" dirty="0">
                    <a:latin typeface="+mn-lt"/>
                    <a:hlinkClick r:id="rId3"/>
                  </a:rPr>
                  <a:t>small world graph </a:t>
                </a:r>
                <a:r>
                  <a:rPr lang="en-US" dirty="0">
                    <a:latin typeface="+mn-lt"/>
                  </a:rPr>
                  <a:t>exhibits </a:t>
                </a:r>
                <a:r>
                  <a:rPr lang="en-US" b="1" dirty="0">
                    <a:latin typeface="+mn-lt"/>
                  </a:rPr>
                  <a:t>high association</a:t>
                </a:r>
                <a:r>
                  <a:rPr lang="en-US" dirty="0">
                    <a:latin typeface="+mn-lt"/>
                  </a:rPr>
                  <a:t> between nodes resulting from high clustering</a:t>
                </a:r>
              </a:p>
              <a:p>
                <a:r>
                  <a:rPr lang="en-US" dirty="0">
                    <a:latin typeface="+mn-lt"/>
                  </a:rPr>
                  <a:t>NSW graphs have both short-range connections between near neighbors and long-range connections</a:t>
                </a: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  <a:blipFill>
                <a:blip r:embed="rId4"/>
                <a:stretch>
                  <a:fillRect l="-2293" t="-1766" r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C30C89-85FC-CDEB-E3C8-531A64627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03" y="1110147"/>
            <a:ext cx="5537657" cy="56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071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7E01-AB46-C253-3183-F0ADCB03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50E9-0250-8580-209A-C003F96D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a form of proximity graph </a:t>
                </a:r>
              </a:p>
              <a:p>
                <a:r>
                  <a:rPr lang="en-US" dirty="0">
                    <a:latin typeface="+mn-lt"/>
                  </a:rPr>
                  <a:t>Connectivity determined by number of edges per node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latin typeface="+mn-lt"/>
                  </a:rPr>
                  <a:t> in FAISS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</a:t>
                </a:r>
              </a:p>
              <a:p>
                <a:r>
                  <a:rPr lang="en-US" dirty="0">
                    <a:latin typeface="+mn-lt"/>
                  </a:rPr>
                  <a:t>As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the proximity graph becomes fully connected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connections per node increase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958F768-876D-3F0F-4F3F-8D5515AF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14" y="898071"/>
            <a:ext cx="5492710" cy="58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270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C1975-86BE-6471-DDF7-FB1A61D1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6148-25E3-635A-6ECF-D4136695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long-range connections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 per node increase   </a:t>
                </a:r>
              </a:p>
              <a:p>
                <a:r>
                  <a:rPr lang="en-US" dirty="0">
                    <a:latin typeface="+mn-lt"/>
                  </a:rPr>
                  <a:t>NSW graphs have relatively few </a:t>
                </a:r>
                <a:r>
                  <a:rPr lang="en-US" b="1" dirty="0">
                    <a:latin typeface="+mn-lt"/>
                  </a:rPr>
                  <a:t>hub nodes </a:t>
                </a:r>
                <a:r>
                  <a:rPr lang="en-US" dirty="0">
                    <a:latin typeface="+mn-lt"/>
                  </a:rPr>
                  <a:t>with high degree compared to other nodes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BA406F-C0EC-86D7-D4C4-782600EC8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76" y="938229"/>
            <a:ext cx="5492744" cy="58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180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9253-3C87-DABA-1C3D-8A283451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1944-2E01-CD22-81C9-1C26C07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6DF4-DAB1-D0B5-6EB0-2CFD24FC68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  <a:hlinkClick r:id="rId3"/>
              </a:rPr>
              <a:t>Malkov, et. al., 2014</a:t>
            </a:r>
            <a:r>
              <a:rPr lang="en-US" dirty="0">
                <a:latin typeface="+mn-lt"/>
              </a:rPr>
              <a:t> applied NSW graphs to the ANNS problem </a:t>
            </a:r>
          </a:p>
          <a:p>
            <a:pPr lvl="1"/>
            <a:r>
              <a:rPr lang="en-US" dirty="0">
                <a:latin typeface="+mn-lt"/>
              </a:rPr>
              <a:t>In some cases, a greedy search on a NSW effectively finds the NNs </a:t>
            </a:r>
          </a:p>
          <a:p>
            <a:pPr lvl="1"/>
            <a:r>
              <a:rPr lang="en-US" dirty="0">
                <a:latin typeface="+mn-lt"/>
              </a:rPr>
              <a:t>If the graph exhibits considerable clustering only a sub-optimal local solution will be found </a:t>
            </a:r>
          </a:p>
          <a:p>
            <a:pPr lvl="1"/>
            <a:r>
              <a:rPr lang="en-US" dirty="0">
                <a:latin typeface="+mn-lt"/>
              </a:rPr>
              <a:t>In other cases the search path can be long     </a:t>
            </a:r>
          </a:p>
          <a:p>
            <a:r>
              <a:rPr lang="en-US" dirty="0">
                <a:latin typeface="+mn-lt"/>
              </a:rPr>
              <a:t>Using a hierarchy of NSW graphs is more robust and helps to overcome these problems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14559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6A7F-33F3-9EED-FDE1-2A0E0FAE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29FB-DC52-A09C-8ED9-597B4861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8218-D661-DCFD-AC6F-6EDDA7F363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76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CBFA5-7DA0-EA9A-E218-4BBFD083A1C5}"/>
              </a:ext>
            </a:extLst>
          </p:cNvPr>
          <p:cNvSpPr/>
          <p:nvPr/>
        </p:nvSpPr>
        <p:spPr>
          <a:xfrm>
            <a:off x="3766458" y="1928837"/>
            <a:ext cx="6253842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Start search by selecting node in top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DBD5-346B-251A-EB65-F95907D9355C}"/>
              </a:ext>
            </a:extLst>
          </p:cNvPr>
          <p:cNvSpPr/>
          <p:nvPr/>
        </p:nvSpPr>
        <p:spPr>
          <a:xfrm>
            <a:off x="3766460" y="26093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nearest neighbor to the query vector in the top layer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8F40AB-3908-3928-35A1-7476C743E9F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893379" y="23890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004456-0D36-51A1-807E-A7A5291F4ACB}"/>
              </a:ext>
            </a:extLst>
          </p:cNvPr>
          <p:cNvSpPr txBox="1"/>
          <p:nvPr/>
        </p:nvSpPr>
        <p:spPr>
          <a:xfrm>
            <a:off x="3766455" y="6002615"/>
            <a:ext cx="603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Nearest neighbor search on </a:t>
            </a:r>
            <a:r>
              <a:rPr lang="en-US" sz="2400" b="1"/>
              <a:t>HNSW graph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5EA2C-24E2-20E3-D695-E3F153474478}"/>
              </a:ext>
            </a:extLst>
          </p:cNvPr>
          <p:cNvSpPr/>
          <p:nvPr/>
        </p:nvSpPr>
        <p:spPr>
          <a:xfrm>
            <a:off x="3766456" y="3277192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nearest neighbor from previous layer as starting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BFA8A9-BFB1-8DB8-8F7E-99543D54BCB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893375" y="3056900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F6EE63-77C3-F190-E979-04061EBA0E0F}"/>
              </a:ext>
            </a:extLst>
          </p:cNvPr>
          <p:cNvSpPr/>
          <p:nvPr/>
        </p:nvSpPr>
        <p:spPr>
          <a:xfrm>
            <a:off x="3766456" y="3945015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next layer for nearest neighbor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075465-DAF4-1D66-FDFC-DB17F0777524}"/>
              </a:ext>
            </a:extLst>
          </p:cNvPr>
          <p:cNvCxnSpPr>
            <a:cxnSpLocks/>
          </p:cNvCxnSpPr>
          <p:nvPr/>
        </p:nvCxnSpPr>
        <p:spPr>
          <a:xfrm>
            <a:off x="6860030" y="3766145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52A40D9-BC9A-B5AF-D471-7985612DFF52}"/>
              </a:ext>
            </a:extLst>
          </p:cNvPr>
          <p:cNvSpPr/>
          <p:nvPr/>
        </p:nvSpPr>
        <p:spPr>
          <a:xfrm>
            <a:off x="3766455" y="5332540"/>
            <a:ext cx="6253840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bottom layer for nearest neighbor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94E0A4-AF13-18BA-6001-D53BC1676041}"/>
              </a:ext>
            </a:extLst>
          </p:cNvPr>
          <p:cNvCxnSpPr>
            <a:cxnSpLocks/>
          </p:cNvCxnSpPr>
          <p:nvPr/>
        </p:nvCxnSpPr>
        <p:spPr>
          <a:xfrm>
            <a:off x="6862756" y="44466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085C3-8948-CD20-19B4-1844093301E6}"/>
              </a:ext>
            </a:extLst>
          </p:cNvPr>
          <p:cNvSpPr/>
          <p:nvPr/>
        </p:nvSpPr>
        <p:spPr>
          <a:xfrm>
            <a:off x="3766455" y="46669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Use nearest neighbor from previous layer as starting point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D68C34-A6E4-6BA7-1536-F1A062FF0026}"/>
              </a:ext>
            </a:extLst>
          </p:cNvPr>
          <p:cNvCxnSpPr>
            <a:cxnSpLocks/>
          </p:cNvCxnSpPr>
          <p:nvPr/>
        </p:nvCxnSpPr>
        <p:spPr>
          <a:xfrm>
            <a:off x="6893374" y="5127209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794C8B-5B10-0553-9F2E-E7A1781F74CA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020296" y="3507312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F5AF6-21A3-3D4D-8F42-49CD39D4583F}"/>
              </a:ext>
            </a:extLst>
          </p:cNvPr>
          <p:cNvCxnSpPr>
            <a:cxnSpLocks/>
          </p:cNvCxnSpPr>
          <p:nvPr/>
        </p:nvCxnSpPr>
        <p:spPr>
          <a:xfrm flipH="1">
            <a:off x="10001931" y="4175599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29ED31-EA1D-7730-767A-B08701988BF9}"/>
              </a:ext>
            </a:extLst>
          </p:cNvPr>
          <p:cNvCxnSpPr>
            <a:cxnSpLocks/>
          </p:cNvCxnSpPr>
          <p:nvPr/>
        </p:nvCxnSpPr>
        <p:spPr>
          <a:xfrm>
            <a:off x="10567992" y="3507312"/>
            <a:ext cx="0" cy="66782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B42A9146-BCF4-4759-A16B-925461BE3678}"/>
              </a:ext>
            </a:extLst>
          </p:cNvPr>
          <p:cNvSpPr/>
          <p:nvPr/>
        </p:nvSpPr>
        <p:spPr>
          <a:xfrm rot="10800000">
            <a:off x="3322923" y="1928837"/>
            <a:ext cx="263919" cy="245871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4DC06B-93FB-4CD7-FB69-EA7D7982962B}"/>
              </a:ext>
            </a:extLst>
          </p:cNvPr>
          <p:cNvSpPr txBox="1"/>
          <p:nvPr/>
        </p:nvSpPr>
        <p:spPr>
          <a:xfrm rot="5400000">
            <a:off x="2225543" y="2936213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In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573494D8-AC9B-3620-48B6-5291A85534D8}"/>
              </a:ext>
            </a:extLst>
          </p:cNvPr>
          <p:cNvSpPr/>
          <p:nvPr/>
        </p:nvSpPr>
        <p:spPr>
          <a:xfrm rot="10800000">
            <a:off x="3304556" y="4666969"/>
            <a:ext cx="263915" cy="111921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50E28C-FC2C-6A67-284E-561EE0B95AB3}"/>
              </a:ext>
            </a:extLst>
          </p:cNvPr>
          <p:cNvSpPr txBox="1"/>
          <p:nvPr/>
        </p:nvSpPr>
        <p:spPr>
          <a:xfrm rot="5400000">
            <a:off x="2207175" y="4896376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Out</a:t>
            </a:r>
          </a:p>
        </p:txBody>
      </p:sp>
    </p:spTree>
    <p:extLst>
      <p:ext uri="{BB962C8B-B14F-4D97-AF65-F5344CB8AC3E}">
        <p14:creationId xmlns:p14="http://schemas.microsoft.com/office/powerpoint/2010/main" val="24448811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238F-77C3-A259-BE0F-F9989CD4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DDE3-D070-E60F-6C3C-353EE773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1F5E-70F0-2502-571D-6F67E53500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936171"/>
            <a:ext cx="11493953" cy="29010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</a:rPr>
              <a:t>The hierarchy of NSW graphs creates a skip list </a:t>
            </a:r>
          </a:p>
          <a:p>
            <a:r>
              <a:rPr lang="en-US" dirty="0">
                <a:latin typeface="+mn-lt"/>
              </a:rPr>
              <a:t>Skip-list search was introduced by </a:t>
            </a:r>
            <a:r>
              <a:rPr lang="en-US" dirty="0">
                <a:latin typeface="+mn-lt"/>
                <a:hlinkClick r:id="rId3"/>
              </a:rPr>
              <a:t>Pugh, 1990</a:t>
            </a:r>
            <a:r>
              <a:rPr lang="en-US" dirty="0">
                <a:latin typeface="+mn-lt"/>
              </a:rPr>
              <a:t>, as a fast search algorithm</a:t>
            </a:r>
          </a:p>
          <a:p>
            <a:r>
              <a:rPr lang="en-US" dirty="0">
                <a:latin typeface="+mn-lt"/>
              </a:rPr>
              <a:t>A skip-list is a form of linked list using a hierarchy of long-range and short-range links </a:t>
            </a:r>
          </a:p>
          <a:p>
            <a:r>
              <a:rPr lang="en-US" dirty="0">
                <a:latin typeface="+mn-lt"/>
              </a:rPr>
              <a:t>Links connecting observations are sampled probabilistically  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CD350-8BD3-2DB4-9078-132B807F1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20" y="3733154"/>
            <a:ext cx="7321852" cy="3124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D9B59-C887-3854-7D70-9EEEF1326E73}"/>
              </a:ext>
            </a:extLst>
          </p:cNvPr>
          <p:cNvSpPr txBox="1"/>
          <p:nvPr/>
        </p:nvSpPr>
        <p:spPr>
          <a:xfrm>
            <a:off x="8224170" y="5437905"/>
            <a:ext cx="300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Pugh, 1990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24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FB3DD-6AF3-7F01-243B-9935A70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6806E-0258-60E1-04C4-1AF989B596EB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816B93-6C8E-9CD9-6CFA-14841B6E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highest level of the hierarchy has the longest-range edges</a:t>
                </a:r>
              </a:p>
              <a:p>
                <a:r>
                  <a:rPr lang="en-US" dirty="0">
                    <a:latin typeface="+mn-lt"/>
                  </a:rPr>
                  <a:t>The search proceeds to increasingly finer detail levels </a:t>
                </a:r>
              </a:p>
              <a:p>
                <a:r>
                  <a:rPr lang="en-US" dirty="0">
                    <a:latin typeface="+mn-lt"/>
                  </a:rPr>
                  <a:t>The lowest level contains all nodes and the most detail 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323875B6-AEFA-AE79-FEBC-717CFCB7C411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D3E2A3-2827-4742-46C7-2622C18A26A6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452172-E6CD-EABD-387D-126D4321CB19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9A72ED-B5B0-FD36-81F2-D1FD00A701DA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3577B1-1666-1215-B074-F3C171C45E0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D3CB37-8E9D-8ECC-988D-8AC29CCD33AC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AE11E2-492F-7F6C-5067-0894E930202F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1D3A10-DF33-AC65-9109-A8A13BF8030B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E21BB0-4E5A-B4D6-3FD3-89E025811612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4E550A-B1E2-15E2-4D36-054B1C29E0C3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0303A0-4485-C2DB-BA01-6465AEB83FD4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9C0BDFA-7B86-E1F9-FA37-C27614AEC000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9E5BD3-933D-0567-A4E7-2BDFAC8C4339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8EFF97-01CC-6A2E-2BFB-D7136BF02DE1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8CADBF-110A-D1AE-4167-68D67DA97ECD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A10C70-5F55-4DAA-757B-68C2740752E0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838ACE-2476-4292-3A7C-2791861EACA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35106DA-76D9-F18F-1AE6-196A3B9EFD2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D46603-DB25-89E4-D701-278AEA2B7692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64BE22-1966-FA1B-FC04-99B49F0B0DAC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A9C6398-CCCE-2A1F-2108-A5E6ACA3B7D4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F9CDA4EF-7EFA-2BCA-3791-F9D88C314FD3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7972C5-7DC8-6024-D6A0-708B0C397143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FDAAEC98-F31C-F445-EAFF-83863437D3D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70E6E-6E5D-1C15-631E-32BB754003DD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31631918-C3C9-9A66-B66A-0FB81DD6F976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8A98B-F55B-92EA-020A-6D950891D45E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318DBA-2C65-5F15-6553-B137400F6BC8}"/>
              </a:ext>
            </a:extLst>
          </p:cNvPr>
          <p:cNvSpPr txBox="1"/>
          <p:nvPr/>
        </p:nvSpPr>
        <p:spPr>
          <a:xfrm>
            <a:off x="8182371" y="642437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2969D5-7B01-3D98-7ADA-0EE92AA11C7A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5DB427-1A7D-AEE8-99FA-4B4F610871B0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B442A88-90AD-8B87-DF5C-9E4B16A1B2B9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0A68A8-6B26-2528-479F-2CD83E313284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12D3B6-6858-C8FE-ECFA-587824B1A928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6059B6-FED1-127B-6819-CDCCBEFEA66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3617D7-A4BD-0BB0-68BD-325A765E96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A096B3-ADB1-583F-AD36-1292790CD0EB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9CF094-15B0-11F4-DA4A-68C8177E1146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A575E1-A151-729D-67E9-1BAF71013D47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01B0FE9-9172-282C-00A5-892E7000361E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99AC36D-A25E-874B-3A03-4A8AF3180D88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A18491-4D13-A3E2-DAAE-052BDB93BF9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47819-EE46-7764-69F3-C4619433310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731B24-330A-4ABF-B5C7-A995D7562208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94AD7A9-0D87-6E46-5A61-A75DDA153E79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E693E4-3C0C-4A73-DF13-D0875B2A7F95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A0AAD8-7286-3255-F216-71823C7524FA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961EBB-F5CC-CB17-CCFE-92F400331C9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DBA80A6-E4BF-6666-CB34-6E92689222C2}"/>
              </a:ext>
            </a:extLst>
          </p:cNvPr>
          <p:cNvCxnSpPr>
            <a:cxnSpLocks/>
            <a:stCxn id="17" idx="2"/>
            <a:endCxn id="12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A25BEDE-E1FB-9268-3EE4-3CBC4492522F}"/>
              </a:ext>
            </a:extLst>
          </p:cNvPr>
          <p:cNvCxnSpPr>
            <a:cxnSpLocks/>
            <a:stCxn id="17" idx="6"/>
            <a:endCxn id="16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1187C3-38B3-8C25-F047-EE1793DA9D97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F6DA59-876B-CF54-0F10-637D85D4BE3B}"/>
              </a:ext>
            </a:extLst>
          </p:cNvPr>
          <p:cNvCxnSpPr>
            <a:cxnSpLocks/>
            <a:stCxn id="14" idx="7"/>
            <a:endCxn id="15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E4A2C5-78A8-8DF8-A644-6D277A48D26D}"/>
              </a:ext>
            </a:extLst>
          </p:cNvPr>
          <p:cNvCxnSpPr>
            <a:cxnSpLocks/>
            <a:stCxn id="13" idx="0"/>
            <a:endCxn id="17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299CB6-3F14-3684-A49B-B5D0811AA73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7E7A2BC-56DA-C614-E8F2-FB7EC5016BD7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9381C6-78A1-D03F-E3AC-53667E27C983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F6BF875-AE41-98A5-2211-FA4642DBC0D6}"/>
              </a:ext>
            </a:extLst>
          </p:cNvPr>
          <p:cNvCxnSpPr>
            <a:cxnSpLocks/>
            <a:stCxn id="10" idx="2"/>
            <a:endCxn id="9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6E7CFC-387F-7C17-E1C0-130B1D4EDA6C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545F15A-FE67-FA69-002A-3DCFB5654BB5}"/>
              </a:ext>
            </a:extLst>
          </p:cNvPr>
          <p:cNvCxnSpPr>
            <a:cxnSpLocks/>
            <a:stCxn id="13" idx="4"/>
            <a:endCxn id="36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289887-E021-4B42-CCC4-17DF94EA212F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176B36-021A-4FD4-9EB7-638CA9BF5006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81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DC7B-A4D4-6FF8-8C5E-B9545B71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AB3D-5A02-E995-D121-81FD784E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search at the highest level begins at an chosen </a:t>
                </a:r>
                <a:r>
                  <a:rPr lang="en-US" b="1" dirty="0">
                    <a:latin typeface="+mn-lt"/>
                  </a:rPr>
                  <a:t>entry node</a:t>
                </a:r>
              </a:p>
              <a:p>
                <a:r>
                  <a:rPr lang="en-US" dirty="0">
                    <a:latin typeface="+mn-lt"/>
                  </a:rPr>
                  <a:t>The graph is traversed in a greedy manner until the node closest to the query is found</a:t>
                </a:r>
              </a:p>
              <a:p>
                <a:r>
                  <a:rPr lang="en-US" dirty="0">
                    <a:latin typeface="+mn-lt"/>
                  </a:rPr>
                  <a:t>Searches at subsequent levels are the ‘zoom in’ phase of the search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BB0C581-776F-2E88-CBA9-BA3F88E36658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76BF2A-68FD-FB57-7BA0-2F0AA999173B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79B8B-A679-0DE9-4E21-1B0AACB8A1E2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F407EB-15C3-959F-6BC3-D8820A58B15C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51CF7BF0-D7F0-8F82-76A8-D3FC4B5E9285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712875-F79C-FBC1-A052-1DCD90528AA1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7297A0-4F7D-CDD2-20AF-8634433810D6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71F219-3A61-3B44-3A6E-03ECE416E833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F79376-94F2-E148-D1F8-EC5C0E8FE315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0E2108-2563-178B-A23E-315F58A8ECD7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615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6884-BB68-805E-7D24-CE50436B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83C3-2230-0E0E-0B56-46086490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next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next level of detail finds next NN node</a:t>
                </a:r>
              </a:p>
              <a:p>
                <a:r>
                  <a:rPr lang="en-US" dirty="0">
                    <a:latin typeface="+mn-lt"/>
                  </a:rPr>
                  <a:t>The foregoing steps are repeated until bottom level is reached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BF8EAA6-95EE-9728-06BB-6D446DFFA5D3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54C500-9F85-C538-1105-0605C8FFD56B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6607B4-765E-73D5-49DD-EF4C16209808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70F5AD-7E6A-29F4-F04F-5AF4A8382190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E5183E-4505-96B3-AEFE-9E6F989922A1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0893C1-D598-68A6-4848-3D4CE8C2144C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13F73852-377B-0AAC-2A5F-BB3E9FF8F945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C5398B-D3E8-EA3E-A31D-C148D4B3B524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0120EA-21A8-3E71-40E6-554D4AE60B6B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3253C8-F58A-F8D5-F477-7E0F4A3DA465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2D35ACAE-B65C-C4B4-2A2F-3275FFA4593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588C43-B542-AD83-5F2F-8091A7AE19A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CAFAC627-5FEA-4C07-6217-1023846128FD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317728-BD7F-51DA-FE5F-F3EE54419422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A2758-9F85-B9DA-EE07-C20F62BA93C4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87FA1D-79AE-D313-2928-ED9437836147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5B5BBE-8D28-F807-14A9-C502E59663C1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3DB25A-E0C0-A0A4-A41A-1D0BBDFBC4E6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AE9E0-988D-9A03-D268-E1872AD0C5EA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3B38C8-CFEC-E19C-1DBA-6B3AA5022D1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771A15-35E1-6E6E-6ACD-142E7E885CE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3DCFE9-E0FC-13D6-865A-D143DC1AB284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1172D2-471F-4418-2178-18E4572CBC79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DAA0B16-B7E8-F263-EC6A-C839EE416575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D9C5C-A89A-E348-319D-129650B518C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C4BD6D-5E54-A435-C2C9-886D2DF7D5F6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A583C7-6054-0A80-560F-182DD6EA57D3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F2F854-68D8-84B5-9C49-814B13A00DE9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646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8E51-F755-B036-43B1-A18050911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FFC6-371B-BD80-3FDB-82B89C94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lowest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the lowest level is has full detail, finding NN nodes</a:t>
                </a:r>
              </a:p>
              <a:p>
                <a:r>
                  <a:rPr lang="en-US" dirty="0">
                    <a:latin typeface="+mn-lt"/>
                  </a:rPr>
                  <a:t>The lowest level search is the ‘zoom out’ phase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027448-B9FA-7DA4-9074-9B3E2E888256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2883C2E-FA76-2AE6-2A02-222F933E036D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5F5FA4-FCC2-F527-1BE4-69A1A5DD11B5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E69C2-4F62-AE40-077B-9D4A54A0BD48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07EA71-436E-24FC-C85C-1F0DCC0B9134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628CF7-1F20-2AB1-1820-68117B4A708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930A90-3F87-DF00-CA0C-26320C7361D2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CD2286-98B3-40AA-D552-CB3B1316E0B6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7F7754-6051-D376-52B6-D0F1C513AE44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B24A3A-D5E1-849D-A317-35BE5CCC3E47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4D86DD-8070-4315-FEA8-606F25DD942E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1E2A6E-A133-B22A-02DC-160EC79E7320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D97C2EB-E080-8A9E-919C-313424D190BF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8BACB-3BAC-4692-41D0-B3B3F7A2C5F5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2D925A-5B22-47FB-E975-88FBBCFFCAE4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CB69D8-DA67-715D-105F-289488C9B4F3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D1E808-E891-85AB-FB03-216DDF940445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6E3A68-6DEC-0DF3-97B7-469C593E849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4E91FED9-8AFB-C7B7-BD55-9BA2227790C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E5C078-89C4-EC7A-4486-306F3558203D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B8DD2D-45D4-1E5E-1F59-A39AB9C74A49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EE0CC93-31C0-6F5A-DF3F-AC941457BDDB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E5C075B8-F30A-300A-68CE-1937EC4C8972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52EAFF-2F3A-D2A6-1F12-00E1444838EF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99E94EE4-4A5B-7242-4ADD-8E96858DC7E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D93ED0-B658-27B7-CDD8-8B053988455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66CA212E-4321-33F0-9408-0439FA557AA4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22E55C-94FE-5FA0-F01E-80801F6E5963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F5F1F-65EA-D750-8F8C-EA7FF53CCF37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AB58DB-7C67-5BA3-D31E-4C182B701301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16697A-01DD-62B7-338E-21F505C7DBAE}"/>
              </a:ext>
            </a:extLst>
          </p:cNvPr>
          <p:cNvCxnSpPr>
            <a:stCxn id="32" idx="5"/>
            <a:endCxn id="33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8F8B5B-0868-FC04-B7E5-06E3C4124212}"/>
              </a:ext>
            </a:extLst>
          </p:cNvPr>
          <p:cNvCxnSpPr>
            <a:cxnSpLocks/>
            <a:stCxn id="32" idx="7"/>
            <a:endCxn id="36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B6BC89-84B5-7D93-CCC8-D28F817BAF90}"/>
              </a:ext>
            </a:extLst>
          </p:cNvPr>
          <p:cNvCxnSpPr>
            <a:cxnSpLocks/>
            <a:stCxn id="36" idx="4"/>
            <a:endCxn id="33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F39472-278E-C500-9EBC-1AB8613DBFD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9EE60E-DC28-2780-87BB-8F8343E7549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3801710-10C5-9F21-A10C-A99358A65FB8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0A87F5-348C-6482-1EB6-0FE803DA2D9B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048F83-06FA-871A-40C3-BFF217379CB3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A49A0C-7913-7E3A-5D1D-C39442C84AB1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84D62B2-8619-D09A-28A4-38486652585D}"/>
              </a:ext>
            </a:extLst>
          </p:cNvPr>
          <p:cNvCxnSpPr>
            <a:cxnSpLocks/>
            <a:stCxn id="17" idx="7"/>
            <a:endCxn id="21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AF3CF4E-917C-D809-7750-D952E1254D4D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CC2891-B1C7-BACC-D44C-C337CDD72F9C}"/>
              </a:ext>
            </a:extLst>
          </p:cNvPr>
          <p:cNvCxnSpPr>
            <a:cxnSpLocks/>
            <a:stCxn id="17" idx="4"/>
            <a:endCxn id="18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B997537-24F7-4C93-6549-1830BC3A3EFC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676EC4-4D1C-ECCA-9B20-A8BE753E8574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98C55D9-DD32-8E9F-4322-1F65C9BA8572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B688C4D-7648-A1F7-67AF-294116BB5497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502A9D5-218B-56B7-1088-F43DBD63A2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B81B198-83EC-354A-82DE-7D97353FAA1F}"/>
              </a:ext>
            </a:extLst>
          </p:cNvPr>
          <p:cNvCxnSpPr>
            <a:cxnSpLocks/>
            <a:stCxn id="15" idx="2"/>
            <a:endCxn id="10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1CA436-DBA8-B3A6-6F0E-8032223CC55F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6E10EC-E00C-D733-3C3B-1B4D455993BE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8C4BA0-C000-4079-AB35-CEE100C7B0DE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24B0DA7-CC4E-91DD-AD68-009C85B461BA}"/>
              </a:ext>
            </a:extLst>
          </p:cNvPr>
          <p:cNvCxnSpPr>
            <a:cxnSpLocks/>
            <a:stCxn id="11" idx="0"/>
            <a:endCxn id="15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F8D473-BD95-0B46-1676-1A12A61494A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4B11C67-8C8B-A59B-972F-B5E411DA6FD0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FB9558C-7663-4AAD-462E-544A2F6EACEB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721833-4FC8-AFAA-F987-C2F23B87E774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72BEFD2-E527-DE6A-6B7C-921D1FCF4F5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EC3E50C-00BD-5A79-5E69-EDCF25BCBCBE}"/>
              </a:ext>
            </a:extLst>
          </p:cNvPr>
          <p:cNvCxnSpPr>
            <a:cxnSpLocks/>
            <a:stCxn id="11" idx="4"/>
            <a:endCxn id="37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CB2368-DE69-6B87-15BB-4704797241DC}"/>
              </a:ext>
            </a:extLst>
          </p:cNvPr>
          <p:cNvCxnSpPr>
            <a:cxnSpLocks/>
            <a:stCxn id="33" idx="4"/>
            <a:endCxn id="25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130859-DFC7-0E5D-935A-8BCD49000759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95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17D7-21DC-66AE-C2EF-027E3913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8980-3914-1E64-27D6-1F2D5C1F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02C7-4FC9-9193-085A-D535901ABF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Dimensionality reduction </a:t>
            </a:r>
            <a:r>
              <a:rPr lang="en-US" dirty="0">
                <a:latin typeface="+mn-lt"/>
              </a:rPr>
              <a:t>often applied to similarity </a:t>
            </a:r>
            <a:r>
              <a:rPr lang="en-US" dirty="0" err="1">
                <a:latin typeface="+mn-lt"/>
              </a:rPr>
              <a:t>serarch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It is easier to search in a lower-dimensional space</a:t>
            </a:r>
          </a:p>
          <a:p>
            <a:r>
              <a:rPr lang="en-US" dirty="0">
                <a:latin typeface="+mn-lt"/>
              </a:rPr>
              <a:t>Many possible transformations to lower-dimensional embedding space</a:t>
            </a:r>
          </a:p>
          <a:p>
            <a:pPr lvl="1"/>
            <a:r>
              <a:rPr lang="en-US" dirty="0">
                <a:latin typeface="+mn-lt"/>
              </a:rPr>
              <a:t>Some algorithms start with a nearest neighbor similarity search!  </a:t>
            </a:r>
          </a:p>
          <a:p>
            <a:pPr lvl="1"/>
            <a:r>
              <a:rPr lang="en-US" dirty="0">
                <a:latin typeface="+mn-lt"/>
              </a:rPr>
              <a:t>Can use a neural network to find an embedding space, but computationally intensive</a:t>
            </a:r>
          </a:p>
          <a:p>
            <a:r>
              <a:rPr lang="en-US" dirty="0">
                <a:latin typeface="+mn-lt"/>
              </a:rPr>
              <a:t>Ideally want an orthogonal embedding space</a:t>
            </a:r>
          </a:p>
          <a:p>
            <a:r>
              <a:rPr lang="en-US" dirty="0">
                <a:latin typeface="+mn-lt"/>
              </a:rPr>
              <a:t>More on embedding and dimensionality reduction in other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6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239A-D4D9-9AB3-98B6-9DB76ECB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02B-B5B0-78F1-F61F-D54104FE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Constructing NSW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construction process for HNSW graphs is similar to the query process </a:t>
                </a:r>
              </a:p>
              <a:p>
                <a:r>
                  <a:rPr lang="en-US" dirty="0">
                    <a:latin typeface="+mn-lt"/>
                  </a:rPr>
                  <a:t>A hierarchical NN search is used to find the location of the new element on the HNSW graph  </a:t>
                </a:r>
              </a:p>
              <a:p>
                <a:r>
                  <a:rPr lang="en-US" dirty="0">
                    <a:latin typeface="+mn-lt"/>
                  </a:rPr>
                  <a:t>The level of the new element is determined by probabilistically sampling from an exponential decay distribution over levels,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1,…,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else,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>
                    <a:latin typeface="+mn-lt"/>
                  </a:rPr>
                  <a:t>Notice the rapid decay of this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latin typeface="+mn-lt"/>
                  </a:rPr>
                  <a:t>Detail increases rapidly with depth in the hierarchy, improving search speed </a:t>
                </a:r>
              </a:p>
              <a:p>
                <a:endParaRPr lang="en-US" dirty="0"/>
              </a:p>
              <a:p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  <a:blipFill>
                <a:blip r:embed="rId3"/>
                <a:stretch>
                  <a:fillRect l="-1136" t="-1766" r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89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DA3FC-7FC3-9B63-FC63-1392BC11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433D-454E-1BEB-0204-D67D6D50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DE89-6B48-60AA-479A-BA34C321DB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77593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9CC47-DBDA-2D10-0D6C-363AE3AD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8740-4FFF-348A-3B45-9DEF6021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ANNS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4936-58BF-5659-47A1-D8EA845945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5"/>
            <a:ext cx="6072864" cy="55206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2DB2557-C470-D5B5-F045-C02F3A9D4641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41721-55C3-069A-7762-BC92E87DC10E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8BE73-4186-0CE1-6F53-2C689D18C948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D0539-9658-17AA-1DEB-2716CB420833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E38DD2-767E-A033-F4DC-187B874E2FE8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B2CFBF-EC79-367F-2D30-FAF28D448D5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90346-2DDA-FEDA-69C0-631485EDA444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1448EA-026C-FC57-3ED1-FE3D31E912EE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 and </a:t>
            </a:r>
            <a:r>
              <a:rPr lang="en-US" sz="2400" dirty="0" err="1"/>
              <a:t>ef’s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A1C346-4979-A935-445B-B2818A0D950E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5D5C49-9ED1-7056-819E-A50B90257FF5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</p:spTree>
    <p:extLst>
      <p:ext uri="{BB962C8B-B14F-4D97-AF65-F5344CB8AC3E}">
        <p14:creationId xmlns:p14="http://schemas.microsoft.com/office/powerpoint/2010/main" val="38154460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51251-2F49-A329-41C3-21AAEC93C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4DE4-E179-9319-358C-B8DD88A9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754E-B08D-385D-3B5A-BF334FFC7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ANNS on HNSW can achieve high recall but at a price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3CBD8-EBB6-E17E-958D-B1266C91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51" y="2598001"/>
            <a:ext cx="8090705" cy="41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179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7B6D-F8CA-47DD-3170-9620B93DD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BBC98-4EC6-0EA4-E36B-99165833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F97A8-ACD4-7BC2-2E72-7382388FA9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search time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8BFD6-6B4C-F0DE-CF8B-DCF20432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58" y="2621666"/>
            <a:ext cx="8136977" cy="41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582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0BD7-AEE4-82D9-DF8A-FA1ED0AD3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636B-4A94-F551-81F6-C4032DE9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5AC48-3C88-983D-FFC1-AD8291A02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memory consumption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18244-2F1F-D154-2100-3DEE97139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218" y="2645402"/>
            <a:ext cx="5754378" cy="40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83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B27D-58BA-A7B6-56E2-87C803A8E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4688-D0EA-C4BD-AF1E-AD3837EE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Composite Indices</a:t>
            </a:r>
          </a:p>
        </p:txBody>
      </p:sp>
    </p:spTree>
    <p:extLst>
      <p:ext uri="{BB962C8B-B14F-4D97-AF65-F5344CB8AC3E}">
        <p14:creationId xmlns:p14="http://schemas.microsoft.com/office/powerpoint/2010/main" val="609765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46A1D-D75D-6AF1-5F18-06A35BBA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E3CB-3BB6-9990-50A4-BA16F97B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62FDE-3723-A450-1CAA-409804445B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215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While single indices can achieve good recall, it is unreasonable to expect optimal performance  </a:t>
            </a:r>
          </a:p>
          <a:p>
            <a:r>
              <a:rPr lang="en-US" dirty="0">
                <a:latin typeface="+mn-lt"/>
              </a:rPr>
              <a:t>Optimal performance is obtained with composite indices    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D94FEA-80C5-D576-3392-7F283BD6883B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290AA4-37BF-3CD7-F433-F94EB01532D4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065CD-0D84-5E3C-8E02-C8E8518F66C5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52B62-12C8-4E6F-D6F5-81F30003D6BC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019389D-C518-79C4-4EE4-61104597438A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CB7E47-5AD6-6D66-3B36-996745959818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4A62243-B5B8-4EB2-22EE-93B5EB25A8B1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C7A05-2341-BDB8-8A8F-04A4EA186BA3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B9EB8-39F6-D107-FB7F-5AB4A784561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EC4277-D8F0-8308-86FC-DB597C298F2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4442A2-F406-561E-A5A3-DA6BE682FE70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BE2B3-F015-0568-2E05-908FE796BB9E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4BC1C1-FB3D-E81A-F219-B181F5BCD6C9}"/>
              </a:ext>
            </a:extLst>
          </p:cNvPr>
          <p:cNvCxnSpPr>
            <a:stCxn id="11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CB626B-C262-B1E9-7C78-8B7AB6FBB909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91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42B45-CD3B-0E09-FF30-BDCA055C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FC86-EAB8-B1ED-8AC4-2C1BEB6B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0596-4F1D-7894-800F-39C884BAF6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5252711" cy="5579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Example: concatenate IVF and PQ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Vector-valued observations are clustered into Veroni cells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of centroids of Veroni cells are quantized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8DD533-53BD-1285-83D4-C83294B43BA4}"/>
              </a:ext>
            </a:extLst>
          </p:cNvPr>
          <p:cNvSpPr txBox="1"/>
          <p:nvPr/>
        </p:nvSpPr>
        <p:spPr>
          <a:xfrm>
            <a:off x="5534180" y="5988529"/>
            <a:ext cx="664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Illustration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33D15-58A6-ABA4-564B-EB521FC8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087" y="1921706"/>
            <a:ext cx="6541479" cy="38800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AAC912-39DC-2E7A-364B-D5B6AFAA8DC0}"/>
              </a:ext>
            </a:extLst>
          </p:cNvPr>
          <p:cNvCxnSpPr>
            <a:cxnSpLocks/>
          </p:cNvCxnSpPr>
          <p:nvPr/>
        </p:nvCxnSpPr>
        <p:spPr>
          <a:xfrm>
            <a:off x="5193010" y="2885005"/>
            <a:ext cx="855722" cy="1026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8FAC23-CD44-F3B0-5717-E9B5B4177951}"/>
              </a:ext>
            </a:extLst>
          </p:cNvPr>
          <p:cNvCxnSpPr>
            <a:cxnSpLocks/>
          </p:cNvCxnSpPr>
          <p:nvPr/>
        </p:nvCxnSpPr>
        <p:spPr>
          <a:xfrm>
            <a:off x="5193010" y="3046370"/>
            <a:ext cx="4078126" cy="6992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0B624E-1AEE-203D-3C2A-58EC7F01E5F5}"/>
              </a:ext>
            </a:extLst>
          </p:cNvPr>
          <p:cNvCxnSpPr>
            <a:cxnSpLocks/>
          </p:cNvCxnSpPr>
          <p:nvPr/>
        </p:nvCxnSpPr>
        <p:spPr>
          <a:xfrm>
            <a:off x="5354374" y="3569583"/>
            <a:ext cx="1193121" cy="150607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67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DFCC-56C0-7CD3-2B96-ABE5B580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2257-21DE-594E-3785-7E9FF14D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BC457-4F8C-FDBA-5415-BD1596E382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5252711" cy="5579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Example: concatenate IVF and PQ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Observation vectors are quantized to IVF cells followed by </a:t>
            </a:r>
            <a:r>
              <a:rPr lang="en-US" dirty="0" err="1">
                <a:latin typeface="+mn-lt"/>
              </a:rPr>
              <a:t>quanization</a:t>
            </a:r>
            <a:r>
              <a:rPr lang="en-US" dirty="0">
                <a:latin typeface="+mn-lt"/>
              </a:rPr>
              <a:t> of </a:t>
            </a: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with resulting compression 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Query vectors are quantized to cells to prob followed by quantization of </a:t>
            </a:r>
            <a:r>
              <a:rPr lang="en-US" dirty="0" err="1">
                <a:latin typeface="+mn-lt"/>
              </a:rPr>
              <a:t>subvectors</a:t>
            </a: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latin typeface="+mn-lt"/>
              </a:rPr>
              <a:t>NN search using ADC</a:t>
            </a:r>
          </a:p>
          <a:p>
            <a:pPr marL="914400" lvl="1" indent="-457200">
              <a:buFont typeface="+mj-lt"/>
              <a:buAutoNum type="arabicPeriod" startAt="3"/>
            </a:pPr>
            <a:endParaRPr lang="en-US" dirty="0"/>
          </a:p>
          <a:p>
            <a:pPr marL="914400" lvl="1" indent="-457200">
              <a:buFont typeface="+mj-lt"/>
              <a:buAutoNum type="arabicPeriod" startAt="3"/>
            </a:pPr>
            <a:endParaRPr lang="en-US" dirty="0"/>
          </a:p>
          <a:p>
            <a:pPr marL="914400" lvl="1" indent="-457200">
              <a:buFont typeface="+mj-lt"/>
              <a:buAutoNum type="arabicPeriod" startAt="3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3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3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1F27EE-56C2-E6D1-5A52-DAC38416FC33}"/>
              </a:ext>
            </a:extLst>
          </p:cNvPr>
          <p:cNvSpPr txBox="1"/>
          <p:nvPr/>
        </p:nvSpPr>
        <p:spPr>
          <a:xfrm>
            <a:off x="5534180" y="5988529"/>
            <a:ext cx="664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Illustration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E58C-C163-5672-2C9C-586F64FA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6" y="2229767"/>
            <a:ext cx="6184064" cy="32737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C6686D-DE2B-BF63-3191-7D74ED214085}"/>
              </a:ext>
            </a:extLst>
          </p:cNvPr>
          <p:cNvCxnSpPr>
            <a:cxnSpLocks/>
          </p:cNvCxnSpPr>
          <p:nvPr/>
        </p:nvCxnSpPr>
        <p:spPr>
          <a:xfrm>
            <a:off x="5466841" y="3202845"/>
            <a:ext cx="2063512" cy="733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98F41B-425C-6721-30EC-00C7AD8F6CF7}"/>
              </a:ext>
            </a:extLst>
          </p:cNvPr>
          <p:cNvCxnSpPr>
            <a:cxnSpLocks/>
          </p:cNvCxnSpPr>
          <p:nvPr/>
        </p:nvCxnSpPr>
        <p:spPr>
          <a:xfrm>
            <a:off x="5466841" y="3161324"/>
            <a:ext cx="2278665" cy="15622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F82858-49B0-3B38-6FF6-F322F3FCA74B}"/>
              </a:ext>
            </a:extLst>
          </p:cNvPr>
          <p:cNvCxnSpPr>
            <a:cxnSpLocks/>
          </p:cNvCxnSpPr>
          <p:nvPr/>
        </p:nvCxnSpPr>
        <p:spPr>
          <a:xfrm flipV="1">
            <a:off x="5100103" y="4117245"/>
            <a:ext cx="6244325" cy="36184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76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25863</TotalTime>
  <Words>6949</Words>
  <Application>Microsoft Office PowerPoint</Application>
  <PresentationFormat>Widescreen</PresentationFormat>
  <Paragraphs>1422</Paragraphs>
  <Slides>108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8" baseType="lpstr">
      <vt:lpstr>__gtPlanar_9a6492</vt:lpstr>
      <vt:lpstr>Arial</vt:lpstr>
      <vt:lpstr>Calibri</vt:lpstr>
      <vt:lpstr>Calibri Light</vt:lpstr>
      <vt:lpstr>Cambria Math</vt:lpstr>
      <vt:lpstr>Courier New</vt:lpstr>
      <vt:lpstr>Segoe UI</vt:lpstr>
      <vt:lpstr>Segoe UI Light</vt:lpstr>
      <vt:lpstr>Symbol</vt:lpstr>
      <vt:lpstr>Office Theme</vt:lpstr>
      <vt:lpstr>CSCI E-96 Data Mining, Discovery and Exploration Efficient Similarity Search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Flat Similarity Search</vt:lpstr>
      <vt:lpstr>Flat similarity search finds exact solution </vt:lpstr>
      <vt:lpstr>Flat similarity search finds exact solution </vt:lpstr>
      <vt:lpstr>Flat similarity search finds exact solution </vt:lpstr>
      <vt:lpstr>Evaluation of ANNS</vt:lpstr>
      <vt:lpstr>Evaluation of ANNS</vt:lpstr>
      <vt:lpstr>Evaluation of ANNS</vt:lpstr>
      <vt:lpstr>Evaluation of ANNS</vt:lpstr>
      <vt:lpstr>Evaluation of ANNS</vt:lpstr>
      <vt:lpstr>Inverted File Systems</vt:lpstr>
      <vt:lpstr>Inverted file systems enable look-up by value</vt:lpstr>
      <vt:lpstr>Inverted file systems enable look-up by value</vt:lpstr>
      <vt:lpstr>Building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Similarity Queries on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Coarse Quantization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LSH for Cosine Distance</vt:lpstr>
      <vt:lpstr>LSH for Numeric Variables</vt:lpstr>
      <vt:lpstr>LSH for Numeric Variables  </vt:lpstr>
      <vt:lpstr>LSH for Numeric Variables  </vt:lpstr>
      <vt:lpstr>LSH for Numeric Variables  </vt:lpstr>
      <vt:lpstr>Locally Sensitive Hashing</vt:lpstr>
      <vt:lpstr>Locally Sensitive Hashing</vt:lpstr>
      <vt:lpstr>Locally Sensitive Hashing</vt:lpstr>
      <vt:lpstr>Locally Sensitive Functions</vt:lpstr>
      <vt:lpstr>LSH for Cosine Similarity</vt:lpstr>
      <vt:lpstr>LSH for Numeric Variables</vt:lpstr>
      <vt:lpstr>Product Quantization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Performance of the PQ algorithm </vt:lpstr>
      <vt:lpstr>Improving Basic Quantization </vt:lpstr>
      <vt:lpstr>Improving Basic Quantization </vt:lpstr>
      <vt:lpstr>Improvements Basic Product Quantization </vt:lpstr>
      <vt:lpstr>Improvements Basic Product Quantization </vt:lpstr>
      <vt:lpstr>Product Quantization as a Refinement</vt:lpstr>
      <vt:lpstr>Hierarchical Navigable Small World (HNSW) Graphs</vt:lpstr>
      <vt:lpstr>Hierarchical Navigable Small World Graphs</vt:lpstr>
      <vt:lpstr>Proximity Graphs</vt:lpstr>
      <vt:lpstr>Navigable Small World Graphs</vt:lpstr>
      <vt:lpstr>Navigable Small World Graphs</vt:lpstr>
      <vt:lpstr>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Constructing NSW Graphs</vt:lpstr>
      <vt:lpstr>Optimizing HNSW graph   </vt:lpstr>
      <vt:lpstr>Optimizing HNSW ANNS  </vt:lpstr>
      <vt:lpstr>Optimizing HNSW graph   </vt:lpstr>
      <vt:lpstr>Optimizing HNSW graph   </vt:lpstr>
      <vt:lpstr>Optimizing HNSW graph   </vt:lpstr>
      <vt:lpstr>Composite Indices</vt:lpstr>
      <vt:lpstr>Composite Indices </vt:lpstr>
      <vt:lpstr>Composite Indices </vt:lpstr>
      <vt:lpstr>Compound Indices </vt:lpstr>
      <vt:lpstr>Compound Indices </vt:lpstr>
      <vt:lpstr>Compound Indices </vt:lpstr>
      <vt:lpstr>Compound Indices </vt:lpstr>
      <vt:lpstr>Compound Indices </vt:lpstr>
      <vt:lpstr>Compound Indices </vt:lpstr>
      <vt:lpstr>Compound Indices 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E-96 Data Mining, Discovery and Exploration Similarity Measres</dc:title>
  <dc:creator>Stephe Elston</dc:creator>
  <cp:lastModifiedBy>Stephen Elston</cp:lastModifiedBy>
  <cp:revision>823</cp:revision>
  <dcterms:created xsi:type="dcterms:W3CDTF">2021-06-01T18:04:30Z</dcterms:created>
  <dcterms:modified xsi:type="dcterms:W3CDTF">2025-07-07T21:22:30Z</dcterms:modified>
</cp:coreProperties>
</file>